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2.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3.jpeg" ContentType="image/jpeg"/>
  <Override PartName="/ppt/notesSlides/notesSlide20.xml" ContentType="application/vnd.openxmlformats-officedocument.presentationml.notesSlide+xml"/>
  <Override PartName="/ppt/notesSlides/notesSlide21.xml" ContentType="application/vnd.openxmlformats-officedocument.presentationml.notesSlide+xml"/>
  <Override PartName="/ppt/media/image4.jpeg" ContentType="image/jpeg"/>
  <Override PartName="/ppt/notesSlides/notesSlide22.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noFill/>
              <a:miter lim="400000"/>
            </a:ln>
          </a:insideV>
        </a:tcBdr>
        <a:fill>
          <a:noFill/>
        </a:fill>
      </a:tcStyle>
    </a:wholeTbl>
    <a:band2H>
      <a:tcTxStyle b="def" i="def"/>
      <a:tcStyle>
        <a:tcBdr/>
        <a:fill>
          <a:solidFill>
            <a:srgbClr val="E7E3D2">
              <a:alpha val="50000"/>
            </a:srgbClr>
          </a:solidFill>
        </a:fill>
      </a:tcStyle>
    </a:band2H>
    <a:firstCol>
      <a:tcTxStyle b="off" i="off">
        <a:fontRef idx="minor">
          <a:srgbClr val="FFFFFF"/>
        </a:fontRef>
        <a:srgbClr val="FFFFFF"/>
      </a:tcTxStyle>
      <a:tcStyle>
        <a:tcBdr>
          <a:left>
            <a:ln w="3175" cap="flat">
              <a:solidFill>
                <a:srgbClr val="FDF6DA"/>
              </a:solidFill>
              <a:prstDash val="solid"/>
              <a:miter lim="400000"/>
            </a:ln>
          </a:left>
          <a:right>
            <a:ln w="12700" cap="flat">
              <a:solidFill>
                <a:srgbClr val="FDF6DA"/>
              </a:solidFill>
              <a:prstDash val="solid"/>
              <a:miter lim="400000"/>
            </a:ln>
          </a:right>
          <a:top>
            <a:ln w="12700"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A5C69B"/>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3175"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FDF6DA"/>
              </a:solidFill>
              <a:prstDash val="solid"/>
              <a:miter lim="400000"/>
            </a:ln>
          </a:top>
          <a:bottom>
            <a:ln w="12700" cap="flat">
              <a:solidFill>
                <a:srgbClr val="FDF6DA"/>
              </a:solidFill>
              <a:prstDash val="solid"/>
              <a:miter lim="400000"/>
            </a:ln>
          </a:bottom>
          <a:insideH>
            <a:ln w="12700" cap="flat">
              <a:solidFill>
                <a:srgbClr val="FDF6DA"/>
              </a:solidFill>
              <a:prstDash val="solid"/>
              <a:miter lim="400000"/>
            </a:ln>
          </a:insideH>
          <a:insideV>
            <a:ln w="12700" cap="flat">
              <a:noFill/>
              <a:miter lim="400000"/>
            </a:ln>
          </a:insideV>
        </a:tcBdr>
        <a:fill>
          <a:solidFill>
            <a:srgbClr val="7C9D69"/>
          </a:solidFill>
        </a:fill>
      </a:tcStyle>
    </a:firstRow>
  </a:tblStyle>
  <a:tblStyle styleId="{C7B018BB-80A7-4F77-B60F-C8B233D01FF8}" styleName="">
    <a:tblBg/>
    <a:wholeTbl>
      <a:tcTxStyle b="off" i="off">
        <a:fontRef idx="minor">
          <a:srgbClr val="606060"/>
        </a:fontRef>
        <a:srgbClr val="606060"/>
      </a:tcTxStyle>
      <a:tcStyle>
        <a:tcBdr>
          <a:left>
            <a:ln w="12700" cap="flat">
              <a:solidFill>
                <a:srgbClr val="BDBBB3"/>
              </a:solidFill>
              <a:prstDash val="solid"/>
              <a:miter lim="400000"/>
            </a:ln>
          </a:left>
          <a:right>
            <a:ln w="12700" cap="flat">
              <a:solidFill>
                <a:srgbClr val="BDBBB3"/>
              </a:solidFill>
              <a:prstDash val="solid"/>
              <a:miter lim="400000"/>
            </a:ln>
          </a:right>
          <a:top>
            <a:ln w="12700" cap="flat">
              <a:solidFill>
                <a:srgbClr val="BDBBB3"/>
              </a:solidFill>
              <a:prstDash val="solid"/>
              <a:miter lim="400000"/>
            </a:ln>
          </a:top>
          <a:bottom>
            <a:ln w="12700" cap="flat">
              <a:solidFill>
                <a:srgbClr val="BDBBB3"/>
              </a:solidFill>
              <a:prstDash val="solid"/>
              <a:miter lim="400000"/>
            </a:ln>
          </a:bottom>
          <a:insideH>
            <a:ln w="12700" cap="flat">
              <a:solidFill>
                <a:srgbClr val="BDBBB3"/>
              </a:solidFill>
              <a:prstDash val="solid"/>
              <a:miter lim="400000"/>
            </a:ln>
          </a:insideH>
          <a:insideV>
            <a:ln w="12700" cap="flat">
              <a:solidFill>
                <a:srgbClr val="BDBBB3"/>
              </a:solidFill>
              <a:prstDash val="solid"/>
              <a:miter lim="400000"/>
            </a:ln>
          </a:insideV>
        </a:tcBdr>
        <a:fill>
          <a:solidFill>
            <a:srgbClr val="E7E3D2"/>
          </a:solidFill>
        </a:fill>
      </a:tcStyle>
    </a:wholeTbl>
    <a:band2H>
      <a:tcTxStyle b="def" i="def"/>
      <a:tcStyle>
        <a:tcBdr/>
        <a:fill>
          <a:solidFill>
            <a:srgbClr val="F6F2E5"/>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solidFill>
            <a:srgbClr val="D3CDB7"/>
          </a:solidFill>
        </a:fill>
      </a:tcStyle>
    </a:firstCol>
    <a:lastRow>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solidFill>
                <a:srgbClr val="A5A59F"/>
              </a:solidFill>
              <a:prstDash val="solid"/>
              <a:miter lim="400000"/>
            </a:ln>
          </a:insideV>
        </a:tcBdr>
        <a:fill>
          <a:noFill/>
        </a:fill>
      </a:tcStyle>
    </a:lastRow>
    <a:firstRow>
      <a:tcTxStyle b="off" i="off">
        <a:fontRef idx="minor">
          <a:srgbClr val="FFFFFF"/>
        </a:fontRef>
        <a:srgbClr val="FFFFFF"/>
      </a:tcTxStyle>
      <a:tcStyle>
        <a:tcBdr>
          <a:left>
            <a:ln w="12700" cap="flat">
              <a:solidFill>
                <a:srgbClr val="8E755A"/>
              </a:solidFill>
              <a:prstDash val="solid"/>
              <a:miter lim="400000"/>
            </a:ln>
          </a:left>
          <a:right>
            <a:ln w="12700" cap="flat">
              <a:solidFill>
                <a:srgbClr val="8E755A"/>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8E755A"/>
              </a:solidFill>
              <a:prstDash val="solid"/>
              <a:miter lim="400000"/>
            </a:ln>
          </a:insideH>
          <a:insideV>
            <a:ln w="12700" cap="flat">
              <a:solidFill>
                <a:srgbClr val="8E755A"/>
              </a:solidFill>
              <a:prstDash val="solid"/>
              <a:miter lim="400000"/>
            </a:ln>
          </a:insideV>
        </a:tcBdr>
        <a:fill>
          <a:noFill/>
        </a:fill>
      </a:tcStyle>
    </a:firstRow>
  </a:tblStyle>
  <a:tblStyle styleId="{EEE7283C-3CF3-47DC-8721-378D4A62B228}" styleName="">
    <a:tblBg/>
    <a:wholeTbl>
      <a:tcTxStyle b="off" i="off">
        <a:fontRef idx="major">
          <a:srgbClr val="606060"/>
        </a:fontRef>
        <a:srgbClr val="606060"/>
      </a:tcTxStyle>
      <a:tcStyle>
        <a:tcBdr>
          <a:left>
            <a:ln w="12700" cap="flat">
              <a:noFill/>
              <a:miter lim="400000"/>
            </a:ln>
          </a:left>
          <a:right>
            <a:ln w="12700" cap="flat">
              <a:noFill/>
              <a:miter lim="400000"/>
            </a:ln>
          </a:right>
          <a:top>
            <a:ln w="3175" cap="flat">
              <a:solidFill>
                <a:srgbClr val="BDBBB3"/>
              </a:solidFill>
              <a:prstDash val="solid"/>
              <a:miter lim="400000"/>
            </a:ln>
          </a:top>
          <a:bottom>
            <a:ln w="3175" cap="flat">
              <a:solidFill>
                <a:srgbClr val="BDBBB3"/>
              </a:solidFill>
              <a:prstDash val="solid"/>
              <a:miter lim="400000"/>
            </a:ln>
          </a:bottom>
          <a:insideH>
            <a:ln w="3175" cap="flat">
              <a:solidFill>
                <a:srgbClr val="BDBBB3"/>
              </a:solidFill>
              <a:prstDash val="solid"/>
              <a:miter lim="400000"/>
            </a:ln>
          </a:insideH>
          <a:insideV>
            <a:ln w="12700" cap="flat">
              <a:noFill/>
              <a:miter lim="400000"/>
            </a:ln>
          </a:insideV>
        </a:tcBdr>
        <a:fill>
          <a:solidFill>
            <a:srgbClr val="E6E3DA"/>
          </a:solidFill>
        </a:fill>
      </a:tcStyle>
    </a:wholeTbl>
    <a:band2H>
      <a:tcTxStyle b="def" i="def"/>
      <a:tcStyle>
        <a:tcBdr/>
        <a:fill>
          <a:solidFill>
            <a:srgbClr val="F9F5E8"/>
          </a:solidFill>
        </a:fill>
      </a:tcStyle>
    </a:band2H>
    <a:firstCol>
      <a:tcTxStyle b="off" i="off">
        <a:fontRef idx="minor">
          <a:srgbClr val="606060"/>
        </a:fontRef>
        <a:srgbClr val="606060"/>
      </a:tcTxStyle>
      <a:tcStyle>
        <a:tcBdr>
          <a:left>
            <a:ln w="12700" cap="flat">
              <a:solidFill>
                <a:srgbClr val="A5A59F"/>
              </a:solidFill>
              <a:prstDash val="solid"/>
              <a:miter lim="400000"/>
            </a:ln>
          </a:left>
          <a:right>
            <a:ln w="12700" cap="flat">
              <a:solidFill>
                <a:srgbClr val="A5A59F"/>
              </a:solidFill>
              <a:prstDash val="solid"/>
              <a:miter lim="400000"/>
            </a:ln>
          </a:right>
          <a:top>
            <a:ln w="12700" cap="flat">
              <a:solidFill>
                <a:srgbClr val="A5A59F"/>
              </a:solidFill>
              <a:prstDash val="solid"/>
              <a:miter lim="400000"/>
            </a:ln>
          </a:top>
          <a:bottom>
            <a:ln w="12700" cap="flat">
              <a:solidFill>
                <a:srgbClr val="A5A59F"/>
              </a:solidFill>
              <a:prstDash val="solid"/>
              <a:miter lim="400000"/>
            </a:ln>
          </a:bottom>
          <a:insideH>
            <a:ln w="12700" cap="flat">
              <a:solidFill>
                <a:srgbClr val="A5A59F"/>
              </a:solidFill>
              <a:prstDash val="solid"/>
              <a:miter lim="400000"/>
            </a:ln>
          </a:insideH>
          <a:insideV>
            <a:ln w="12700" cap="flat">
              <a:noFill/>
              <a:miter lim="400000"/>
            </a:ln>
          </a:insideV>
        </a:tcBdr>
        <a:fill>
          <a:solidFill>
            <a:srgbClr val="D6D5D0"/>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DBBB3"/>
              </a:solidFill>
              <a:prstDash val="solid"/>
              <a:miter lim="400000"/>
            </a:ln>
          </a:top>
          <a:bottom>
            <a:ln w="12700" cap="flat">
              <a:solidFill>
                <a:srgbClr val="A5A59F"/>
              </a:solidFill>
              <a:prstDash val="solid"/>
              <a:miter lim="400000"/>
            </a:ln>
          </a:bottom>
          <a:insideH>
            <a:ln w="12700" cap="flat">
              <a:solidFill>
                <a:srgbClr val="4D6166"/>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5A59F"/>
              </a:solidFill>
              <a:prstDash val="solid"/>
              <a:miter lim="400000"/>
            </a:ln>
          </a:top>
          <a:bottom>
            <a:ln w="12700" cap="flat">
              <a:solidFill>
                <a:srgbClr val="BDBBB3"/>
              </a:solidFill>
              <a:prstDash val="solid"/>
              <a:miter lim="400000"/>
            </a:ln>
          </a:bottom>
          <a:insideH>
            <a:ln w="12700" cap="flat">
              <a:solidFill>
                <a:srgbClr val="657477"/>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FECE2"/>
          </a:solidFill>
        </a:fill>
      </a:tcStyle>
    </a:wholeTbl>
    <a:band2H>
      <a:tcTxStyle b="def" i="def"/>
      <a:tcStyle>
        <a:tcBdr/>
        <a:fill>
          <a:solidFill>
            <a:srgbClr val="FFFBF1"/>
          </a:solidFill>
        </a:fill>
      </a:tcStyle>
    </a:band2H>
    <a:firstCol>
      <a:tcTxStyle b="off" i="off">
        <a:fontRef idx="minor">
          <a:srgbClr val="606060"/>
        </a:fontRef>
        <a:srgbClr val="606060"/>
      </a:tcTxStyle>
      <a:tcStyle>
        <a:tcBdr>
          <a:left>
            <a:ln w="12700" cap="flat">
              <a:solidFill>
                <a:srgbClr val="000000"/>
              </a:solidFill>
              <a:prstDash val="solid"/>
              <a:miter lim="400000"/>
            </a:ln>
          </a:left>
          <a:right>
            <a:ln w="12700" cap="flat">
              <a:solidFill>
                <a:srgbClr val="A29A85"/>
              </a:solidFill>
              <a:prstDash val="solid"/>
              <a:miter lim="400000"/>
            </a:ln>
          </a:right>
          <a:top>
            <a:ln w="12700" cap="flat">
              <a:solidFill>
                <a:srgbClr val="AAA6A6"/>
              </a:solidFill>
              <a:custDash>
                <a:ds d="200000" sp="200000"/>
              </a:custDash>
              <a:miter lim="400000"/>
            </a:ln>
          </a:top>
          <a:bottom>
            <a:ln w="12700" cap="flat">
              <a:solidFill>
                <a:srgbClr val="AAA6A6"/>
              </a:solidFill>
              <a:custDash>
                <a:ds d="200000" sp="200000"/>
              </a:custDash>
              <a:miter lim="400000"/>
            </a:ln>
          </a:bottom>
          <a:insideH>
            <a:ln w="12700" cap="flat">
              <a:solidFill>
                <a:srgbClr val="AAA6A6"/>
              </a:solidFill>
              <a:custDash>
                <a:ds d="200000" sp="200000"/>
              </a:custDash>
              <a:miter lim="400000"/>
            </a:ln>
          </a:insideH>
          <a:insideV>
            <a:ln w="12700" cap="flat">
              <a:noFill/>
              <a:miter lim="400000"/>
            </a:ln>
          </a:insideV>
        </a:tcBdr>
        <a:fill>
          <a:solidFill>
            <a:srgbClr val="E8E4D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A29A85"/>
              </a:solidFill>
              <a:prstDash val="solid"/>
              <a:miter lim="400000"/>
            </a:ln>
          </a:top>
          <a:bottom>
            <a:ln w="12700" cap="flat">
              <a:solidFill>
                <a:srgbClr val="000000"/>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A29A85"/>
              </a:solidFill>
              <a:prstDash val="solid"/>
              <a:miter lim="400000"/>
            </a:ln>
          </a:bottom>
          <a:insideH>
            <a:ln w="12700" cap="flat">
              <a:solidFill>
                <a:srgbClr val="A29A85"/>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606060"/>
        </a:fontRef>
        <a:srgbClr val="606060"/>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50000"/>
            </a:srgbClr>
          </a:solidFill>
        </a:fill>
      </a:tcStyle>
    </a:wholeTbl>
    <a:band2H>
      <a:tcTxStyle b="def" i="def"/>
      <a:tcStyle>
        <a:tcBdr/>
        <a:fill>
          <a:solidFill>
            <a:srgbClr val="E9E7DC"/>
          </a:solidFill>
        </a:fill>
      </a:tcStyle>
    </a:band2H>
    <a:firstCol>
      <a:tcTxStyle b="off" i="off">
        <a:fontRef idx="minor">
          <a:srgbClr val="606060"/>
        </a:fontRef>
        <a:srgbClr val="60606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C5BEAA"/>
          </a:solid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D6D2C0">
              <a:alpha val="25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solidFill>
                <a:srgbClr val="FFFFFF"/>
              </a:solidFill>
              <a:prstDash val="solid"/>
              <a:miter lim="400000"/>
            </a:ln>
          </a:insideH>
          <a:insideV>
            <a:ln w="12700" cap="flat">
              <a:noFill/>
              <a:miter lim="400000"/>
            </a:ln>
          </a:insideV>
        </a:tcBdr>
        <a:fill>
          <a:solidFill>
            <a:srgbClr val="928C7D"/>
          </a:solidFill>
        </a:fill>
      </a:tcStyle>
    </a:firstRow>
  </a:tblStyle>
  <a:tblStyle styleId="{2708684C-4D16-4618-839F-0558EEFCDFE6}" styleName="">
    <a:tblBg/>
    <a:wholeTbl>
      <a:tcTxStyle b="off" i="off">
        <a:fontRef idx="major">
          <a:srgbClr val="606060"/>
        </a:fontRef>
        <a:srgbClr val="606060"/>
      </a:tcTxStyle>
      <a:tcStyle>
        <a:tcBdr>
          <a:left>
            <a:ln w="12700" cap="flat">
              <a:noFill/>
              <a:miter lim="400000"/>
            </a:ln>
          </a:left>
          <a:right>
            <a:ln w="12700" cap="flat">
              <a:noFill/>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noFill/>
              <a:miter lim="400000"/>
            </a:ln>
          </a:insideV>
        </a:tcBdr>
        <a:fill>
          <a:solidFill>
            <a:srgbClr val="FDF9ED"/>
          </a:solidFill>
        </a:fill>
      </a:tcStyle>
    </a:wholeTbl>
    <a:band2H>
      <a:tcTxStyle b="def" i="def"/>
      <a:tcStyle>
        <a:tcBdr/>
        <a:fill>
          <a:solidFill>
            <a:srgbClr val="FFFFFF"/>
          </a:solidFill>
        </a:fill>
      </a:tcStyle>
    </a:band2H>
    <a:firstCol>
      <a:tcTxStyle b="off" i="off">
        <a:fontRef idx="minor">
          <a:srgbClr val="606060"/>
        </a:fontRef>
        <a:srgbClr val="606060"/>
      </a:tcTxStyle>
      <a:tcStyle>
        <a:tcBdr>
          <a:left>
            <a:ln w="25400" cap="flat">
              <a:solidFill>
                <a:srgbClr val="C6BB94"/>
              </a:solidFill>
              <a:prstDash val="solid"/>
              <a:miter lim="400000"/>
            </a:ln>
          </a:left>
          <a:right>
            <a:ln w="25400" cap="flat">
              <a:solidFill>
                <a:srgbClr val="C6BB94"/>
              </a:solidFill>
              <a:prstDash val="solid"/>
              <a:miter lim="400000"/>
            </a:ln>
          </a:right>
          <a:top>
            <a:ln w="12700" cap="flat">
              <a:solidFill>
                <a:srgbClr val="DBD2B2"/>
              </a:solidFill>
              <a:prstDash val="solid"/>
              <a:miter lim="400000"/>
            </a:ln>
          </a:top>
          <a:bottom>
            <a:ln w="12700" cap="flat">
              <a:solidFill>
                <a:srgbClr val="DBD2B2"/>
              </a:solidFill>
              <a:prstDash val="solid"/>
              <a:miter lim="400000"/>
            </a:ln>
          </a:bottom>
          <a:insideH>
            <a:ln w="12700" cap="flat">
              <a:solidFill>
                <a:srgbClr val="DBD2B2"/>
              </a:solidFill>
              <a:prstDash val="solid"/>
              <a:miter lim="400000"/>
            </a:ln>
          </a:insideH>
          <a:insideV>
            <a:ln w="12700" cap="flat">
              <a:solidFill>
                <a:srgbClr val="DBD2B2"/>
              </a:solidFill>
              <a:prstDash val="solid"/>
              <a:miter lim="400000"/>
            </a:ln>
          </a:insideV>
        </a:tcBdr>
        <a:fill>
          <a:noFill/>
        </a:fill>
      </a:tcStyle>
    </a:firstCol>
    <a:la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lastRow>
    <a:firstRow>
      <a:tcTxStyle b="off" i="off">
        <a:fontRef idx="minor">
          <a:srgbClr val="606060"/>
        </a:fontRef>
        <a:srgbClr val="606060"/>
      </a:tcTxStyle>
      <a:tcStyle>
        <a:tcBdr>
          <a:left>
            <a:ln w="12700" cap="flat">
              <a:noFill/>
              <a:miter lim="400000"/>
            </a:ln>
          </a:left>
          <a:right>
            <a:ln w="12700" cap="flat">
              <a:noFill/>
              <a:miter lim="400000"/>
            </a:ln>
          </a:right>
          <a:top>
            <a:ln w="25400" cap="flat">
              <a:solidFill>
                <a:srgbClr val="C6BB94"/>
              </a:solidFill>
              <a:prstDash val="solid"/>
              <a:miter lim="400000"/>
            </a:ln>
          </a:top>
          <a:bottom>
            <a:ln w="25400" cap="flat">
              <a:solidFill>
                <a:srgbClr val="C6BB94"/>
              </a:solidFill>
              <a:prstDash val="solid"/>
              <a:miter lim="400000"/>
            </a:ln>
          </a:bottom>
          <a:insideH>
            <a:ln w="12700" cap="flat">
              <a:solidFill>
                <a:srgbClr val="DBD2B2"/>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50" name="Shape 150"/>
          <p:cNvSpPr/>
          <p:nvPr>
            <p:ph type="sldImg"/>
          </p:nvPr>
        </p:nvSpPr>
        <p:spPr>
          <a:xfrm>
            <a:off x="1143000" y="685800"/>
            <a:ext cx="4572000" cy="3429000"/>
          </a:xfrm>
          <a:prstGeom prst="rect">
            <a:avLst/>
          </a:prstGeom>
        </p:spPr>
        <p:txBody>
          <a:bodyPr/>
          <a:lstStyle/>
          <a:p>
            <a:pPr/>
          </a:p>
        </p:txBody>
      </p:sp>
      <p:sp>
        <p:nvSpPr>
          <p:cNvPr id="151" name="Shape 15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hape 159"/>
          <p:cNvSpPr/>
          <p:nvPr>
            <p:ph type="sldImg"/>
          </p:nvPr>
        </p:nvSpPr>
        <p:spPr>
          <a:prstGeom prst="rect">
            <a:avLst/>
          </a:prstGeom>
        </p:spPr>
        <p:txBody>
          <a:bodyPr/>
          <a:lstStyle/>
          <a:p>
            <a:pPr/>
          </a:p>
        </p:txBody>
      </p:sp>
      <p:sp>
        <p:nvSpPr>
          <p:cNvPr id="160" name="Shape 160"/>
          <p:cNvSpPr/>
          <p:nvPr>
            <p:ph type="body" sz="quarter" idx="1"/>
          </p:nvPr>
        </p:nvSpPr>
        <p:spPr>
          <a:prstGeom prst="rect">
            <a:avLst/>
          </a:prstGeom>
        </p:spPr>
        <p:txBody>
          <a:bodyPr/>
          <a:lstStyle/>
          <a:p>
            <a:pPr marL="273326" indent="-273326">
              <a:spcBef>
                <a:spcPts val="1200"/>
              </a:spcBef>
              <a:buClr>
                <a:srgbClr val="BEBEBE"/>
              </a:buClr>
              <a:buSzPct val="125000"/>
              <a:buChar char="•"/>
            </a:pPr>
            <a:r>
              <a:t>God’s judgment of the Roman Empire will end with trumpet #7, but there is more for John to prophesy (10:11, “You must prophesy again about many peoples, nations, tongues, and kings.”)</a:t>
            </a:r>
          </a:p>
          <a:p>
            <a:pPr marL="273326" indent="-273326">
              <a:spcBef>
                <a:spcPts val="1200"/>
              </a:spcBef>
              <a:buClr>
                <a:srgbClr val="BEBEBE"/>
              </a:buClr>
              <a:buSzPct val="125000"/>
              <a:buChar char="•"/>
            </a:pPr>
            <a:r>
              <a:t>The measuring of the temple represents a time when some will judge the church according to the standard of the word of God — John Wycliffe is one example</a:t>
            </a:r>
          </a:p>
          <a:p>
            <a:pPr marL="273326" indent="-273326">
              <a:spcBef>
                <a:spcPts val="1200"/>
              </a:spcBef>
              <a:buClr>
                <a:srgbClr val="BEBEBE"/>
              </a:buClr>
              <a:buSzPct val="125000"/>
              <a:buChar char="•"/>
            </a:pPr>
            <a:r>
              <a:t>The two witnesses represent Daniel and John who, in turn, represent the Old and New Testaments</a:t>
            </a:r>
          </a:p>
          <a:p>
            <a:pPr marL="273326" indent="-273326">
              <a:spcBef>
                <a:spcPts val="1200"/>
              </a:spcBef>
              <a:buClr>
                <a:srgbClr val="BEBEBE"/>
              </a:buClr>
              <a:buSzPct val="125000"/>
              <a:buChar char="•"/>
            </a:pPr>
            <a:r>
              <a:t>They are clothed in sackcloth because the word of God is suppressed — Latin was the only Bible translation sanctioned by the church of Rome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 name="Shape 203"/>
          <p:cNvSpPr/>
          <p:nvPr>
            <p:ph type="sldImg"/>
          </p:nvPr>
        </p:nvSpPr>
        <p:spPr>
          <a:prstGeom prst="rect">
            <a:avLst/>
          </a:prstGeom>
        </p:spPr>
        <p:txBody>
          <a:bodyPr/>
          <a:lstStyle/>
          <a:p>
            <a:pPr/>
          </a:p>
        </p:txBody>
      </p:sp>
      <p:sp>
        <p:nvSpPr>
          <p:cNvPr id="204" name="Shape 204"/>
          <p:cNvSpPr/>
          <p:nvPr>
            <p:ph type="body" sz="quarter" idx="1"/>
          </p:nvPr>
        </p:nvSpPr>
        <p:spPr>
          <a:prstGeom prst="rect">
            <a:avLst/>
          </a:prstGeom>
        </p:spPr>
        <p:txBody>
          <a:bodyPr/>
          <a:lstStyle/>
          <a:p>
            <a:pPr/>
            <a:r>
              <a:t>Pope Lucius III</a:t>
            </a:r>
          </a:p>
          <a:p>
            <a:pPr/>
          </a:p>
          <a:p>
            <a:pPr/>
            <a:r>
              <a:t>The Roman church wanted the secular authorities to root out heresy.</a:t>
            </a:r>
          </a:p>
          <a:p>
            <a:pPr/>
          </a:p>
          <a:p>
            <a:pPr/>
            <a:r>
              <a:t>The inconsistency of the secular authorities led to the creation of the Office of the Inquisition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marL="273326" indent="-273326">
              <a:spcBef>
                <a:spcPts val="1200"/>
              </a:spcBef>
              <a:buClr>
                <a:srgbClr val="BEBEBE"/>
              </a:buClr>
              <a:buSzPct val="125000"/>
              <a:buChar char="•"/>
            </a:pPr>
            <a:r>
              <a:t>John Wycliffe finished the first authoritative translation of the Bible from Latin into English in 1383. </a:t>
            </a:r>
          </a:p>
          <a:p>
            <a:pPr marL="273326" indent="-273326">
              <a:spcBef>
                <a:spcPts val="1200"/>
              </a:spcBef>
              <a:buClr>
                <a:srgbClr val="BEBEBE"/>
              </a:buClr>
              <a:buSzPct val="125000"/>
              <a:buChar char="•"/>
            </a:pPr>
            <a:r>
              <a:t>His teachings were rejected in 1381 by Oxford University and in 1382 by the church. For fear of a popular uprising Wycliffe was not charged. </a:t>
            </a:r>
          </a:p>
          <a:p>
            <a:pPr marL="273326" indent="-273326">
              <a:spcBef>
                <a:spcPts val="1200"/>
              </a:spcBef>
              <a:buClr>
                <a:srgbClr val="BEBEBE"/>
              </a:buClr>
              <a:buSzPct val="125000"/>
              <a:buChar char="•"/>
            </a:pPr>
            <a:r>
              <a:t>The translation of the Bible caused great unrest among the clergy, and for their sake, several defensive provincial synods were convened, such as the 3rd Council of Oxford (ended in 1408). </a:t>
            </a:r>
          </a:p>
          <a:p>
            <a:pPr marL="273326" indent="-273326">
              <a:spcBef>
                <a:spcPts val="1200"/>
              </a:spcBef>
              <a:buClr>
                <a:srgbClr val="BEBEBE"/>
              </a:buClr>
              <a:buSzPct val="125000"/>
              <a:buChar char="•"/>
            </a:pPr>
            <a:r>
              <a:t>Under the chairmanship of Archbishop Thomas Arundel, official positions against Wycliffe were written in the Oxford Constitution and Arundel Constitution (quoted above).</a:t>
            </a:r>
          </a:p>
          <a:p>
            <a:pPr marL="273326" indent="-273326">
              <a:spcBef>
                <a:spcPts val="1200"/>
              </a:spcBef>
              <a:buClr>
                <a:srgbClr val="BEBEBE"/>
              </a:buClr>
              <a:buSzPct val="125000"/>
              <a:buChar char="•"/>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Shape 216"/>
          <p:cNvSpPr/>
          <p:nvPr>
            <p:ph type="sldImg"/>
          </p:nvPr>
        </p:nvSpPr>
        <p:spPr>
          <a:prstGeom prst="rect">
            <a:avLst/>
          </a:prstGeom>
        </p:spPr>
        <p:txBody>
          <a:bodyPr/>
          <a:lstStyle/>
          <a:p>
            <a:pPr/>
          </a:p>
        </p:txBody>
      </p:sp>
      <p:sp>
        <p:nvSpPr>
          <p:cNvPr id="217" name="Shape 217"/>
          <p:cNvSpPr/>
          <p:nvPr>
            <p:ph type="body" sz="quarter" idx="1"/>
          </p:nvPr>
        </p:nvSpPr>
        <p:spPr>
          <a:prstGeom prst="rect">
            <a:avLst/>
          </a:prstGeom>
        </p:spPr>
        <p:txBody>
          <a:bodyPr/>
          <a:lstStyle/>
          <a:p>
            <a:pPr marL="273326" indent="-273326">
              <a:spcBef>
                <a:spcPts val="1200"/>
              </a:spcBef>
              <a:buClr>
                <a:srgbClr val="BEBEBE"/>
              </a:buClr>
              <a:buSzPct val="125000"/>
              <a:buChar char="•"/>
            </a:pPr>
            <a:r>
              <a:t>Papal power had been disputed by various European kings; this was an attempt to re-consolidate power.</a:t>
            </a:r>
          </a:p>
          <a:p>
            <a:pPr marL="273326" indent="-273326">
              <a:spcBef>
                <a:spcPts val="1200"/>
              </a:spcBef>
              <a:buClr>
                <a:srgbClr val="BEBEBE"/>
              </a:buClr>
              <a:buSzPct val="125000"/>
              <a:buChar char="•"/>
            </a:pPr>
            <a:r>
              <a:t>Ottoman Empire threatened Hungary – the pope called for another crusade.</a:t>
            </a:r>
          </a:p>
          <a:p>
            <a:pPr marL="273326" indent="-273326">
              <a:spcBef>
                <a:spcPts val="1200"/>
              </a:spcBef>
              <a:buClr>
                <a:srgbClr val="BEBEBE"/>
              </a:buClr>
              <a:buSzPct val="125000"/>
              <a:buChar char="•"/>
            </a:pPr>
            <a:r>
              <a:t>A sect known as the Bohemian brethren were invited to plead their case before the Pope </a:t>
            </a:r>
          </a:p>
          <a:p>
            <a:pPr lvl="1" marL="844826" indent="-273326">
              <a:spcBef>
                <a:spcPts val="1200"/>
              </a:spcBef>
              <a:buClr>
                <a:srgbClr val="BEBEBE"/>
              </a:buClr>
              <a:buSzPct val="125000"/>
              <a:buChar char="•"/>
              <a:defRPr i="1"/>
            </a:pPr>
            <a:r>
              <a:t>A couple of notes not on the slide.</a:t>
            </a:r>
          </a:p>
          <a:p>
            <a:pPr lvl="2" marL="1416326" indent="-273326">
              <a:spcBef>
                <a:spcPts val="1200"/>
              </a:spcBef>
              <a:buClr>
                <a:srgbClr val="BEBEBE"/>
              </a:buClr>
              <a:buSzPct val="125000"/>
              <a:buChar char="•"/>
            </a:pPr>
            <a:r>
              <a:t>Members of the Unity of Brethren (Jednota bratrská, Unitas fratrum ) in Bohemia and Moravia, almost all Czech-speaking, and including a later branch in Poland. With the Bible as their rule, interpreted according to the community, they followed a simple, humble life, renouncing violence and recognizing Christ as the only mediator. They held that the sacraments were valid only if administered by a worthy priest to a believer. They denied transubstantiation, having no cult of the Eucharist but admitting the presence of Christ when communion was given. Public faults were to be publicly confessed. </a:t>
            </a:r>
          </a:p>
          <a:p>
            <a:pPr lvl="2" marL="1416326" indent="-273326">
              <a:spcBef>
                <a:spcPts val="1200"/>
              </a:spcBef>
              <a:buClr>
                <a:srgbClr val="BEBEBE"/>
              </a:buClr>
              <a:buSzPct val="125000"/>
              <a:buChar char="•"/>
              <a:defRPr i="1"/>
            </a:pPr>
            <a:r>
              <a:rPr i="0"/>
              <a:t>No representatives accepted the invitation</a:t>
            </a:r>
          </a:p>
          <a:p>
            <a:pPr lvl="1" marL="844826" indent="-273326">
              <a:spcBef>
                <a:spcPts val="1200"/>
              </a:spcBef>
              <a:buClr>
                <a:srgbClr val="BEBEBE"/>
              </a:buClr>
              <a:buSzPct val="125000"/>
              <a:buChar char="•"/>
            </a:pPr>
            <a:r>
              <a:t>It was declared on May 5, 1514, “Now all Christendom sees that it is subjected to one head, that is, to thee [the pope].”</a:t>
            </a:r>
          </a:p>
          <a:p>
            <a:pPr lvl="1" marL="844826" indent="-273326">
              <a:spcBef>
                <a:spcPts val="1200"/>
              </a:spcBef>
              <a:buClr>
                <a:srgbClr val="BEBEBE"/>
              </a:buClr>
              <a:buSzPct val="125000"/>
              <a:buChar char="•"/>
            </a:pPr>
            <a:r>
              <a:t>“And those who dwell on earth will rejoice over them…”</a:t>
            </a:r>
          </a:p>
          <a:p>
            <a:pPr marL="273326" indent="-273326">
              <a:spcBef>
                <a:spcPts val="1200"/>
              </a:spcBef>
              <a:buClr>
                <a:srgbClr val="BEBEBE"/>
              </a:buClr>
              <a:buSzPct val="125000"/>
              <a:buChar char="•"/>
            </a:pPr>
            <a:r>
              <a:t>Centuris of rooting out heresy managed to quiet all objections to the supremacy of the pope.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marL="273326" indent="-273326">
              <a:spcBef>
                <a:spcPts val="1200"/>
              </a:spcBef>
              <a:buClr>
                <a:srgbClr val="BEBEBE"/>
              </a:buClr>
              <a:buSzPct val="125000"/>
              <a:buChar char="•"/>
            </a:pPr>
            <a:r>
              <a:t>March 15, 1517: Pope Leo X authorizes the sale of indulgences to complete St. Peter’s Basilica in Rome</a:t>
            </a:r>
          </a:p>
          <a:p>
            <a:pPr marL="273326" indent="-273326">
              <a:spcBef>
                <a:spcPts val="1200"/>
              </a:spcBef>
              <a:buClr>
                <a:srgbClr val="BEBEBE"/>
              </a:buClr>
              <a:buSzPct val="125000"/>
              <a:buChar char="•"/>
            </a:pPr>
            <a:r>
              <a:t>Indulgences:  for a price, one could secure the forgiveness of sins for oneself and those who have died.</a:t>
            </a:r>
          </a:p>
          <a:p>
            <a:pPr lvl="1" marL="844826" indent="-273326">
              <a:spcBef>
                <a:spcPts val="1200"/>
              </a:spcBef>
              <a:buClr>
                <a:srgbClr val="BEBEBE"/>
              </a:buClr>
              <a:buSzPct val="125000"/>
              <a:buChar char="•"/>
            </a:pPr>
            <a:r>
              <a:t>Abortion</a:t>
            </a:r>
          </a:p>
          <a:p>
            <a:pPr lvl="1" marL="844826" indent="-273326">
              <a:spcBef>
                <a:spcPts val="1200"/>
              </a:spcBef>
              <a:buClr>
                <a:srgbClr val="BEBEBE"/>
              </a:buClr>
              <a:buSzPct val="125000"/>
              <a:buChar char="•"/>
            </a:pPr>
            <a:r>
              <a:t>Sacrilege</a:t>
            </a:r>
          </a:p>
          <a:p>
            <a:pPr lvl="1" marL="844826" indent="-273326">
              <a:spcBef>
                <a:spcPts val="1200"/>
              </a:spcBef>
              <a:buClr>
                <a:srgbClr val="BEBEBE"/>
              </a:buClr>
              <a:buSzPct val="125000"/>
              <a:buChar char="•"/>
            </a:pPr>
            <a:r>
              <a:t>Taking a false oath in a criminal case</a:t>
            </a:r>
          </a:p>
          <a:p>
            <a:pPr lvl="1" marL="844826" indent="-273326">
              <a:spcBef>
                <a:spcPts val="1200"/>
              </a:spcBef>
              <a:buClr>
                <a:srgbClr val="BEBEBE"/>
              </a:buClr>
              <a:buSzPct val="125000"/>
              <a:buChar char="•"/>
            </a:pPr>
            <a:r>
              <a:t>Robbing</a:t>
            </a:r>
          </a:p>
          <a:p>
            <a:pPr lvl="1" marL="844826" indent="-273326">
              <a:spcBef>
                <a:spcPts val="1200"/>
              </a:spcBef>
              <a:buClr>
                <a:srgbClr val="BEBEBE"/>
              </a:buClr>
              <a:buSzPct val="125000"/>
              <a:buChar char="•"/>
            </a:pPr>
            <a:r>
              <a:t>Burning a neighbor's house</a:t>
            </a:r>
          </a:p>
          <a:p>
            <a:pPr lvl="1" marL="844826" indent="-273326">
              <a:spcBef>
                <a:spcPts val="1200"/>
              </a:spcBef>
              <a:buClr>
                <a:srgbClr val="BEBEBE"/>
              </a:buClr>
              <a:buSzPct val="125000"/>
              <a:buChar char="•"/>
            </a:pPr>
            <a:r>
              <a:t>Defiling a virgin</a:t>
            </a:r>
          </a:p>
          <a:p>
            <a:pPr lvl="1" marL="844826" indent="-273326">
              <a:spcBef>
                <a:spcPts val="1200"/>
              </a:spcBef>
              <a:buClr>
                <a:srgbClr val="BEBEBE"/>
              </a:buClr>
              <a:buSzPct val="125000"/>
              <a:buChar char="•"/>
            </a:pPr>
            <a:r>
              <a:t>Lying with a mother, sister, etc.</a:t>
            </a:r>
          </a:p>
          <a:p>
            <a:pPr lvl="1" marL="844826" indent="-273326">
              <a:spcBef>
                <a:spcPts val="1200"/>
              </a:spcBef>
              <a:buClr>
                <a:srgbClr val="BEBEBE"/>
              </a:buClr>
              <a:buSzPct val="125000"/>
              <a:buChar char="•"/>
            </a:pPr>
            <a:r>
              <a:t>Murdering a layman</a:t>
            </a:r>
          </a:p>
          <a:p>
            <a:pPr lvl="1" marL="844826" indent="-273326">
              <a:spcBef>
                <a:spcPts val="1200"/>
              </a:spcBef>
              <a:buClr>
                <a:srgbClr val="BEBEBE"/>
              </a:buClr>
              <a:buSzPct val="125000"/>
              <a:buChar char="•"/>
            </a:pPr>
            <a:r>
              <a:t>Keeping a concubine</a:t>
            </a:r>
          </a:p>
          <a:p>
            <a:pPr lvl="1" marL="844826" indent="-273326">
              <a:spcBef>
                <a:spcPts val="1200"/>
              </a:spcBef>
              <a:buClr>
                <a:srgbClr val="BEBEBE"/>
              </a:buClr>
              <a:buSzPct val="125000"/>
              <a:buChar char="•"/>
            </a:pPr>
            <a:r>
              <a:t>Laying violent hands on a clergyman</a:t>
            </a:r>
          </a:p>
          <a:p>
            <a:pPr marL="273326" indent="-273326">
              <a:spcBef>
                <a:spcPts val="1200"/>
              </a:spcBef>
              <a:buClr>
                <a:srgbClr val="BEBEBE"/>
              </a:buClr>
              <a:buSzPct val="125000"/>
              <a:buChar char="•"/>
            </a:pPr>
            <a:r>
              <a:t>Popular “sales tactic” by those who preached indulgences: “Lo, the heavens are open: if you enter not now, when will you enter? For twelve pence you may redeem the soul of your father out of purgatory; and are you so ungrateful that you will not rescue the soul of your parent from torment? If you had but one coat, you ought to strip yourself instantly, and sell it, in order to purchase such benefit…”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 name="Shape 225"/>
          <p:cNvSpPr/>
          <p:nvPr>
            <p:ph type="sldImg"/>
          </p:nvPr>
        </p:nvSpPr>
        <p:spPr>
          <a:prstGeom prst="rect">
            <a:avLst/>
          </a:prstGeom>
        </p:spPr>
        <p:txBody>
          <a:bodyPr/>
          <a:lstStyle/>
          <a:p>
            <a:pPr/>
          </a:p>
        </p:txBody>
      </p:sp>
      <p:sp>
        <p:nvSpPr>
          <p:cNvPr id="226" name="Shape 226"/>
          <p:cNvSpPr/>
          <p:nvPr>
            <p:ph type="body" sz="quarter" idx="1"/>
          </p:nvPr>
        </p:nvSpPr>
        <p:spPr>
          <a:prstGeom prst="rect">
            <a:avLst/>
          </a:prstGeom>
        </p:spPr>
        <p:txBody>
          <a:bodyPr/>
          <a:lstStyle/>
          <a:p>
            <a:pPr/>
            <a:r>
              <a:t>Revelation 11:11-13, “Now after the three-and-a-half days the breath of life from God entered them, and they stood on their feet, and great fear fell on those who saw them. [12] And they heard a loud voice from heaven saying to them, "Come up here." And they ascended to heaven in a cloud, and their enemies saw them. [13] In the same hour there was a great earthquake, and a tenth of the city fell. In the earthquake seven thousand people were killed, and the rest were afraid and gave glory to the God of heaven.”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Shape 230"/>
          <p:cNvSpPr/>
          <p:nvPr>
            <p:ph type="sldImg"/>
          </p:nvPr>
        </p:nvSpPr>
        <p:spPr>
          <a:prstGeom prst="rect">
            <a:avLst/>
          </a:prstGeom>
        </p:spPr>
        <p:txBody>
          <a:bodyPr/>
          <a:lstStyle/>
          <a:p>
            <a:pPr/>
          </a:p>
        </p:txBody>
      </p:sp>
      <p:sp>
        <p:nvSpPr>
          <p:cNvPr id="231" name="Shape 231"/>
          <p:cNvSpPr/>
          <p:nvPr>
            <p:ph type="body" sz="quarter" idx="1"/>
          </p:nvPr>
        </p:nvSpPr>
        <p:spPr>
          <a:prstGeom prst="rect">
            <a:avLst/>
          </a:prstGeom>
        </p:spPr>
        <p:txBody>
          <a:bodyPr/>
          <a:lstStyle/>
          <a:p>
            <a:pPr marL="273326" indent="-273326">
              <a:spcBef>
                <a:spcPts val="1200"/>
              </a:spcBef>
              <a:buClr>
                <a:srgbClr val="BEBEBE"/>
              </a:buClr>
              <a:buSzPct val="125000"/>
              <a:buChar char="•"/>
            </a:pPr>
            <a:r>
              <a:t>“the breath of life from God” -  a resurrection from the dead</a:t>
            </a:r>
          </a:p>
          <a:p>
            <a:pPr marL="273326" indent="-273326">
              <a:spcBef>
                <a:spcPts val="1200"/>
              </a:spcBef>
              <a:buClr>
                <a:srgbClr val="BEBEBE"/>
              </a:buClr>
              <a:buSzPct val="125000"/>
              <a:buChar char="•"/>
            </a:pPr>
            <a:r>
              <a:t>“And they ascended to heaven in a cloud” - given divine protection</a:t>
            </a:r>
          </a:p>
          <a:p>
            <a:pPr marL="273326" indent="-273326">
              <a:spcBef>
                <a:spcPts val="1200"/>
              </a:spcBef>
              <a:buClr>
                <a:srgbClr val="BEBEBE"/>
              </a:buClr>
              <a:buSzPct val="125000"/>
              <a:buChar char="•"/>
            </a:pPr>
            <a:r>
              <a:t>“a great earthquake” - great social, political, and cultural upheaval.</a:t>
            </a:r>
          </a:p>
          <a:p>
            <a:pPr marL="273326" indent="-273326">
              <a:spcBef>
                <a:spcPts val="1200"/>
              </a:spcBef>
              <a:buClr>
                <a:srgbClr val="BEBEBE"/>
              </a:buClr>
              <a:buSzPct val="125000"/>
              <a:buChar char="•"/>
            </a:pPr>
            <a:r>
              <a:t>“a tenth of the city fell” - 10 kingdoms emerged from the Roman Empire, 1 of which fell because of the earthquake.</a:t>
            </a:r>
          </a:p>
          <a:p>
            <a:pPr marL="273326" indent="-273326">
              <a:spcBef>
                <a:spcPts val="1200"/>
              </a:spcBef>
              <a:buClr>
                <a:srgbClr val="BEBEBE"/>
              </a:buClr>
              <a:buSzPct val="125000"/>
              <a:buChar char="•"/>
            </a:pPr>
            <a:r>
              <a:t>“seven thousand people were killed” - 1000 is a definite number with an indefinite meaning (Ps. 90:4, II Pet. 3:8); many would die as a consequence of the earthquake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Shape 235"/>
          <p:cNvSpPr/>
          <p:nvPr>
            <p:ph type="sldImg"/>
          </p:nvPr>
        </p:nvSpPr>
        <p:spPr>
          <a:prstGeom prst="rect">
            <a:avLst/>
          </a:prstGeom>
        </p:spPr>
        <p:txBody>
          <a:bodyPr/>
          <a:lstStyle/>
          <a:p>
            <a:pPr/>
          </a:p>
        </p:txBody>
      </p:sp>
      <p:sp>
        <p:nvSpPr>
          <p:cNvPr id="236" name="Shape 236"/>
          <p:cNvSpPr/>
          <p:nvPr>
            <p:ph type="body" sz="quarter" idx="1"/>
          </p:nvPr>
        </p:nvSpPr>
        <p:spPr>
          <a:prstGeom prst="rect">
            <a:avLst/>
          </a:prstGeom>
        </p:spPr>
        <p:txBody>
          <a:bodyPr/>
          <a:lstStyle/>
          <a:p>
            <a:pPr marL="273326" indent="-273326">
              <a:spcBef>
                <a:spcPts val="1200"/>
              </a:spcBef>
              <a:buClr>
                <a:srgbClr val="BEBEBE"/>
              </a:buClr>
              <a:buSzPct val="125000"/>
              <a:buChar char="•"/>
            </a:pPr>
            <a:r>
              <a:t>1456:  Johann Gutenberg printed his “Gutenberg Bible” on a movable type printing press (note – three years after the fall of Constantinople).</a:t>
            </a:r>
          </a:p>
          <a:p>
            <a:pPr marL="273326" indent="-273326">
              <a:spcBef>
                <a:spcPts val="1200"/>
              </a:spcBef>
              <a:buClr>
                <a:srgbClr val="BEBEBE"/>
              </a:buClr>
              <a:buSzPct val="125000"/>
              <a:buChar char="•"/>
            </a:pPr>
            <a:r>
              <a:t>March 1, 1516</a:t>
            </a:r>
          </a:p>
          <a:p>
            <a:pPr lvl="1" marL="844826" indent="-273326">
              <a:spcBef>
                <a:spcPts val="1200"/>
              </a:spcBef>
              <a:buClr>
                <a:srgbClr val="BEBEBE"/>
              </a:buClr>
              <a:buSzPct val="125000"/>
              <a:buChar char="•"/>
            </a:pPr>
            <a:r>
              <a:t>Desiderius Erasmus published the first complete New Testament in Greek.</a:t>
            </a:r>
          </a:p>
          <a:p>
            <a:pPr lvl="1" marL="844826" indent="-273326">
              <a:spcBef>
                <a:spcPts val="1200"/>
              </a:spcBef>
              <a:buClr>
                <a:srgbClr val="BEBEBE"/>
              </a:buClr>
              <a:buSzPct val="125000"/>
              <a:buChar char="•"/>
            </a:pPr>
            <a:r>
              <a:t>Formed the foundation for what later became known as the Textus Receptus used by the KJV translators.</a:t>
            </a:r>
          </a:p>
          <a:p>
            <a:pPr marL="273326" indent="-273326">
              <a:spcBef>
                <a:spcPts val="1200"/>
              </a:spcBef>
              <a:buClr>
                <a:srgbClr val="BEBEBE"/>
              </a:buClr>
              <a:buSzPct val="125000"/>
              <a:buChar char="•"/>
            </a:pPr>
            <a:r>
              <a:t>1525-26:  William Tyndale was an early translator of the Bible into English</a:t>
            </a:r>
          </a:p>
          <a:p>
            <a:pPr lvl="1" marL="844826" indent="-273326">
              <a:spcBef>
                <a:spcPts val="1200"/>
              </a:spcBef>
              <a:buClr>
                <a:srgbClr val="BEBEBE"/>
              </a:buClr>
              <a:buSzPct val="125000"/>
              <a:buChar char="•"/>
            </a:pPr>
            <a:r>
              <a:t>An ardent Catholic chastised him for his translation saying, “It would be better to be without God's law than without the pope's.”</a:t>
            </a:r>
          </a:p>
          <a:p>
            <a:pPr lvl="1" marL="844826" indent="-273326">
              <a:spcBef>
                <a:spcPts val="1200"/>
              </a:spcBef>
              <a:buClr>
                <a:srgbClr val="BEBEBE"/>
              </a:buClr>
              <a:buSzPct val="125000"/>
              <a:buChar char="•"/>
            </a:pPr>
            <a:r>
              <a:t>“If God spare me life, ere many years I will cause the boy that driveth the plow to know more of the Scripture than you do.” (W.T.)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Shape 240"/>
          <p:cNvSpPr/>
          <p:nvPr>
            <p:ph type="sldImg"/>
          </p:nvPr>
        </p:nvSpPr>
        <p:spPr>
          <a:prstGeom prst="rect">
            <a:avLst/>
          </a:prstGeom>
        </p:spPr>
        <p:txBody>
          <a:bodyPr/>
          <a:lstStyle/>
          <a:p>
            <a:pPr/>
          </a:p>
        </p:txBody>
      </p:sp>
      <p:sp>
        <p:nvSpPr>
          <p:cNvPr id="241" name="Shape 241"/>
          <p:cNvSpPr/>
          <p:nvPr>
            <p:ph type="body" sz="quarter" idx="1"/>
          </p:nvPr>
        </p:nvSpPr>
        <p:spPr>
          <a:prstGeom prst="rect">
            <a:avLst/>
          </a:prstGeom>
        </p:spPr>
        <p:txBody>
          <a:bodyPr/>
          <a:lstStyle/>
          <a:p>
            <a:pPr marL="273326" indent="-273326">
              <a:spcBef>
                <a:spcPts val="1200"/>
              </a:spcBef>
              <a:buClr>
                <a:srgbClr val="BEBEBE"/>
              </a:buClr>
              <a:buSzPct val="125000"/>
              <a:buChar char="•"/>
            </a:pPr>
            <a:r>
              <a:t>1456-1506: estimated15 million book printed in Europe, majority of which were Bibles</a:t>
            </a:r>
          </a:p>
          <a:p>
            <a:pPr marL="273326" indent="-273326">
              <a:spcBef>
                <a:spcPts val="1200"/>
              </a:spcBef>
              <a:buClr>
                <a:srgbClr val="BEBEBE"/>
              </a:buClr>
              <a:buSzPct val="125000"/>
              <a:buChar char="•"/>
            </a:pPr>
            <a:r>
              <a:t>1815: estimated 1.3 billion Bibles printed</a:t>
            </a:r>
          </a:p>
          <a:p>
            <a:pPr marL="273326" indent="-273326">
              <a:spcBef>
                <a:spcPts val="1200"/>
              </a:spcBef>
              <a:buClr>
                <a:srgbClr val="BEBEBE"/>
              </a:buClr>
              <a:buSzPct val="125000"/>
              <a:buChar char="•"/>
            </a:pPr>
            <a:r>
              <a:t>1815-1975: estimated 2.5 billion printed</a:t>
            </a:r>
          </a:p>
          <a:p>
            <a:pPr marL="273326" indent="-273326">
              <a:spcBef>
                <a:spcPts val="1200"/>
              </a:spcBef>
              <a:buClr>
                <a:srgbClr val="BEBEBE"/>
              </a:buClr>
              <a:buSzPct val="125000"/>
              <a:buChar char="•"/>
            </a:pPr>
            <a:r>
              <a:t>21st century: 80 million Bibles printed per year</a:t>
            </a:r>
          </a:p>
          <a:p>
            <a:pPr marL="273326" indent="-273326">
              <a:spcBef>
                <a:spcPts val="1200"/>
              </a:spcBef>
              <a:buClr>
                <a:srgbClr val="BEBEBE"/>
              </a:buClr>
              <a:buSzPct val="125000"/>
              <a:buChar char="•"/>
            </a:pPr>
            <a:r>
              <a:t>2021: estimated that 5-7 billion Bibles have been printed since 1456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4" name="Shape 254"/>
          <p:cNvSpPr/>
          <p:nvPr>
            <p:ph type="sldImg"/>
          </p:nvPr>
        </p:nvSpPr>
        <p:spPr>
          <a:prstGeom prst="rect">
            <a:avLst/>
          </a:prstGeom>
        </p:spPr>
        <p:txBody>
          <a:bodyPr/>
          <a:lstStyle/>
          <a:p>
            <a:pPr/>
          </a:p>
        </p:txBody>
      </p:sp>
      <p:sp>
        <p:nvSpPr>
          <p:cNvPr id="255" name="Shape 255"/>
          <p:cNvSpPr/>
          <p:nvPr>
            <p:ph type="body" sz="quarter" idx="1"/>
          </p:nvPr>
        </p:nvSpPr>
        <p:spPr>
          <a:prstGeom prst="rect">
            <a:avLst/>
          </a:prstGeom>
        </p:spPr>
        <p:txBody>
          <a:bodyPr/>
          <a:lstStyle/>
          <a:p>
            <a:pPr marL="273326" indent="-273326">
              <a:spcBef>
                <a:spcPts val="1200"/>
              </a:spcBef>
              <a:buClr>
                <a:srgbClr val="BEBEBE"/>
              </a:buClr>
              <a:buSzPct val="125000"/>
              <a:buChar char="•"/>
            </a:pPr>
            <a:r>
              <a:t>A German Franciscan, Johann Hilten, predicted in 1485 that the papacy and monasticism were in their last days, that the Ottomans would conquer Europe, the Antichrist would appear, and the world would end in the 1650’s (Holland, Dominion, pp. 300-301).</a:t>
            </a:r>
          </a:p>
          <a:p>
            <a:pPr marL="273326" indent="-273326">
              <a:spcBef>
                <a:spcPts val="1200"/>
              </a:spcBef>
              <a:buClr>
                <a:srgbClr val="BEBEBE"/>
              </a:buClr>
              <a:buSzPct val="125000"/>
              <a:buChar char="•"/>
            </a:pPr>
            <a:r>
              <a:t>A Domincan friar, Girolamo Savonarola, began preaching an apocalyptic message in the church of San Marco in the 1490’s; he became so popular, he defied Pope Alexander’s command to stop preaching about the last days and ignored his excommunication from the church.</a:t>
            </a:r>
          </a:p>
          <a:p>
            <a:pPr marL="273326" indent="-273326">
              <a:spcBef>
                <a:spcPts val="1200"/>
              </a:spcBef>
              <a:buClr>
                <a:srgbClr val="BEBEBE"/>
              </a:buClr>
              <a:buSzPct val="125000"/>
              <a:buChar char="•"/>
            </a:pPr>
            <a:r>
              <a:t>1513 - the apocalyptic fever had reached such a level that the fifth Lateran Council forbade preaching on apocalyptic subjects. (Remember Revelation 10:2-3, “He had a little book open in his hand. And he set his right foot on the sea and his left foot on the land, [3] and cried with a loud voice, as when a lion roars. When he cried out, seven thunders uttered their voices.”)</a:t>
            </a:r>
          </a:p>
          <a:p>
            <a:pPr marL="273326" indent="-273326">
              <a:spcBef>
                <a:spcPts val="1200"/>
              </a:spcBef>
              <a:buClr>
                <a:srgbClr val="BEBEBE"/>
              </a:buClr>
              <a:buSzPct val="125000"/>
              <a:buChar char="•"/>
            </a:pPr>
            <a:r>
              <a:t>Revelation 9:20-21 But the rest of mankind, who were not killed by these plagues, did not repent of the works of their hands, that they should not worship demons, and idols of gold, silver, brass, stone, and wood, which can neither see nor hear nor walk. [21] And they did not repent of their murders or their sorceries or their sexual immorality or their thefts. [10:1] I saw still another mighty angel coming down from heaven, clothed with a cloud. And a rainbow was on his head, his face was like the sun, and his feet like pillars of fire. [2] He had a little book open in his hand. And he set his right foot on the sea and his left foot on the land, [3] and cried with a loud voice, as when a lion roars. When he cried out, seven thunders uttered their voices.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Shape 260"/>
          <p:cNvSpPr/>
          <p:nvPr>
            <p:ph type="sldImg"/>
          </p:nvPr>
        </p:nvSpPr>
        <p:spPr>
          <a:prstGeom prst="rect">
            <a:avLst/>
          </a:prstGeom>
        </p:spPr>
        <p:txBody>
          <a:bodyPr/>
          <a:lstStyle/>
          <a:p>
            <a:pPr/>
          </a:p>
        </p:txBody>
      </p:sp>
      <p:sp>
        <p:nvSpPr>
          <p:cNvPr id="261" name="Shape 261"/>
          <p:cNvSpPr/>
          <p:nvPr>
            <p:ph type="body" sz="quarter" idx="1"/>
          </p:nvPr>
        </p:nvSpPr>
        <p:spPr>
          <a:prstGeom prst="rect">
            <a:avLst/>
          </a:prstGeom>
        </p:spPr>
        <p:txBody>
          <a:bodyPr/>
          <a:lstStyle/>
          <a:p>
            <a:pPr marL="273326" indent="-273326">
              <a:spcBef>
                <a:spcPts val="1200"/>
              </a:spcBef>
              <a:buClr>
                <a:srgbClr val="BEBEBE"/>
              </a:buClr>
              <a:buSzPct val="125000"/>
              <a:buChar char="•"/>
            </a:pPr>
            <a:r>
              <a:t>Believed the Bible was the final authority</a:t>
            </a:r>
          </a:p>
          <a:p>
            <a:pPr marL="273326" indent="-273326">
              <a:spcBef>
                <a:spcPts val="1200"/>
              </a:spcBef>
              <a:buClr>
                <a:srgbClr val="BEBEBE"/>
              </a:buClr>
              <a:buSzPct val="125000"/>
              <a:buChar char="•"/>
            </a:pPr>
            <a:r>
              <a:t>Translated the Bible into German</a:t>
            </a:r>
          </a:p>
          <a:p>
            <a:pPr marL="273326" indent="-273326">
              <a:spcBef>
                <a:spcPts val="1200"/>
              </a:spcBef>
              <a:buClr>
                <a:srgbClr val="BEBEBE"/>
              </a:buClr>
              <a:buSzPct val="125000"/>
              <a:buChar char="•"/>
            </a:pPr>
            <a:r>
              <a:t>Argued that baptism and the Lord’s Supper were the only sacraments instituted by Jesus</a:t>
            </a:r>
          </a:p>
          <a:p>
            <a:pPr marL="273326" indent="-273326">
              <a:spcBef>
                <a:spcPts val="1200"/>
              </a:spcBef>
              <a:buClr>
                <a:srgbClr val="BEBEBE"/>
              </a:buClr>
              <a:buSzPct val="125000"/>
              <a:buChar char="•"/>
            </a:pPr>
            <a:r>
              <a:t>Attacked monastic vows, pilgrimages, and works of merit as un-biblical</a:t>
            </a:r>
          </a:p>
          <a:p>
            <a:pPr marL="273326" indent="-273326">
              <a:spcBef>
                <a:spcPts val="1200"/>
              </a:spcBef>
              <a:buClr>
                <a:srgbClr val="BEBEBE"/>
              </a:buClr>
              <a:buSzPct val="125000"/>
              <a:buChar char="•"/>
            </a:pPr>
            <a:r>
              <a:t>Objected to the sale of indulgences - 95 Theses nailed to the door of the Wittenberg church on October 31, 1517</a:t>
            </a:r>
          </a:p>
          <a:p>
            <a:pPr marL="273326" indent="-273326">
              <a:spcBef>
                <a:spcPts val="1200"/>
              </a:spcBef>
              <a:buClr>
                <a:srgbClr val="BEBEBE"/>
              </a:buClr>
              <a:buSzPct val="125000"/>
              <a:buChar char="•"/>
            </a:pPr>
            <a:r>
              <a:t>Sought to restore the church to its original state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hape 163"/>
          <p:cNvSpPr/>
          <p:nvPr>
            <p:ph type="sldImg"/>
          </p:nvPr>
        </p:nvSpPr>
        <p:spPr>
          <a:prstGeom prst="rect">
            <a:avLst/>
          </a:prstGeom>
        </p:spPr>
        <p:txBody>
          <a:bodyPr/>
          <a:lstStyle/>
          <a:p>
            <a:pPr/>
          </a:p>
        </p:txBody>
      </p:sp>
      <p:sp>
        <p:nvSpPr>
          <p:cNvPr id="164" name="Shape 164"/>
          <p:cNvSpPr/>
          <p:nvPr>
            <p:ph type="body" sz="quarter" idx="1"/>
          </p:nvPr>
        </p:nvSpPr>
        <p:spPr>
          <a:prstGeom prst="rect">
            <a:avLst/>
          </a:prstGeom>
        </p:spPr>
        <p:txBody>
          <a:bodyPr/>
          <a:lstStyle/>
          <a:p>
            <a:pPr/>
            <a:r>
              <a:t>Revelation 11:7-10 When they finish their testimony, the beast that ascends out of the bottomless pit will make war against them, overcome them, and kill them. [8] And their dead bodies will lie in the street of the great city which spiritually is called Sodom and Egypt, where also our Lord was crucified. [9] Then those from the peoples, tribes, tongues, and nations will see their dead bodies three-and-a-half days, and not allow their dead bodies to be put into graves. [10] And those who dwell on the earth will rejoice over them, make merry, and send gifts to one another, because these two prophets tormented those who dwell on the earth.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5" name="Shape 265"/>
          <p:cNvSpPr/>
          <p:nvPr>
            <p:ph type="sldImg"/>
          </p:nvPr>
        </p:nvSpPr>
        <p:spPr>
          <a:prstGeom prst="rect">
            <a:avLst/>
          </a:prstGeom>
        </p:spPr>
        <p:txBody>
          <a:bodyPr/>
          <a:lstStyle/>
          <a:p>
            <a:pPr/>
          </a:p>
        </p:txBody>
      </p:sp>
      <p:sp>
        <p:nvSpPr>
          <p:cNvPr id="266" name="Shape 266"/>
          <p:cNvSpPr/>
          <p:nvPr>
            <p:ph type="body" sz="quarter" idx="1"/>
          </p:nvPr>
        </p:nvSpPr>
        <p:spPr>
          <a:prstGeom prst="rect">
            <a:avLst/>
          </a:prstGeom>
        </p:spPr>
        <p:txBody>
          <a:bodyPr/>
          <a:lstStyle/>
          <a:p>
            <a:pPr marL="273326" indent="-273326">
              <a:spcBef>
                <a:spcPts val="1200"/>
              </a:spcBef>
              <a:buClr>
                <a:srgbClr val="BEBEBE"/>
              </a:buClr>
              <a:buSzPct val="125000"/>
              <a:buChar char="•"/>
            </a:pPr>
            <a:r>
              <a:t>Revelation 13:1, “Then I stood on the sand of the sea.  And I saw a beast rising up out of the sea, having seven heads and ten horns, and on his horns ten crowns, and on his heads a blasphemous name.”</a:t>
            </a:r>
          </a:p>
          <a:p>
            <a:pPr marL="273326" indent="-273326">
              <a:spcBef>
                <a:spcPts val="1200"/>
              </a:spcBef>
              <a:buClr>
                <a:srgbClr val="BEBEBE"/>
              </a:buClr>
              <a:buSzPct val="125000"/>
              <a:buChar char="•"/>
            </a:pPr>
            <a:r>
              <a:t>Revelation 17:12, “The ten horns which you saw are ten kings who have received no kingdom as yet, but they receive authority for one hour as kings with the beast.”</a:t>
            </a:r>
          </a:p>
          <a:p>
            <a:pPr lvl="1" marL="844826" indent="-273326">
              <a:spcBef>
                <a:spcPts val="1200"/>
              </a:spcBef>
              <a:buClr>
                <a:srgbClr val="BEBEBE"/>
              </a:buClr>
              <a:buSzPct val="125000"/>
              <a:buChar char="•"/>
            </a:pPr>
            <a:r>
              <a:t>The ten horns represent the ten European powers who arose out of the fall of the Western Roman Empire.</a:t>
            </a:r>
          </a:p>
          <a:p>
            <a:pPr lvl="1" marL="844826" indent="-273326">
              <a:spcBef>
                <a:spcPts val="1200"/>
              </a:spcBef>
              <a:buClr>
                <a:srgbClr val="BEBEBE"/>
              </a:buClr>
              <a:buSzPct val="125000"/>
              <a:buChar char="•"/>
            </a:pPr>
            <a:r>
              <a:t>One-tenth of the great city falling represents one of those powers abandoning the Latin church.</a:t>
            </a:r>
          </a:p>
          <a:p>
            <a:pPr marL="273326" indent="-273326">
              <a:spcBef>
                <a:spcPts val="1200"/>
              </a:spcBef>
              <a:buClr>
                <a:srgbClr val="BEBEBE"/>
              </a:buClr>
              <a:buSzPct val="125000"/>
              <a:buChar char="•"/>
            </a:pPr>
            <a:r>
              <a:t>Three major conversions in the early Middle Ages</a:t>
            </a:r>
          </a:p>
          <a:p>
            <a:pPr lvl="1" marL="844826" indent="-273326">
              <a:spcBef>
                <a:spcPts val="1200"/>
              </a:spcBef>
              <a:buClr>
                <a:srgbClr val="BEBEBE"/>
              </a:buClr>
              <a:buSzPct val="125000"/>
              <a:buChar char="•"/>
            </a:pPr>
            <a:r>
              <a:t>496 - Clovis, King of the Franks, is baptized along with 3,000 warriors.</a:t>
            </a:r>
          </a:p>
          <a:p>
            <a:pPr lvl="1" marL="844826" indent="-273326">
              <a:spcBef>
                <a:spcPts val="1200"/>
              </a:spcBef>
              <a:buClr>
                <a:srgbClr val="BEBEBE"/>
              </a:buClr>
              <a:buSzPct val="125000"/>
              <a:buChar char="•"/>
            </a:pPr>
            <a:r>
              <a:t>589 - Recarede, King of the Visigoths (Spain) aligned himself and his kingdom with the Latin church</a:t>
            </a:r>
          </a:p>
          <a:p>
            <a:pPr lvl="1" marL="844826" indent="-273326">
              <a:spcBef>
                <a:spcPts val="1200"/>
              </a:spcBef>
              <a:buClr>
                <a:srgbClr val="BEBEBE"/>
              </a:buClr>
              <a:buSzPct val="125000"/>
              <a:buChar char="•"/>
            </a:pPr>
            <a:r>
              <a:t>597 - Ethelbert, king of Kent, was the first Anglo-Saxon king baptized (England)</a:t>
            </a:r>
          </a:p>
          <a:p>
            <a:pPr marL="273326" indent="-273326">
              <a:spcBef>
                <a:spcPts val="1200"/>
              </a:spcBef>
              <a:buClr>
                <a:srgbClr val="BEBEBE"/>
              </a:buClr>
              <a:buSzPct val="125000"/>
              <a:buChar char="•"/>
            </a:pPr>
            <a:r>
              <a:t>One tenth of the city = one horn or one kingdom</a:t>
            </a:r>
          </a:p>
          <a:p>
            <a:pPr lvl="1" marL="844826" indent="-273326">
              <a:spcBef>
                <a:spcPts val="1200"/>
              </a:spcBef>
              <a:buClr>
                <a:srgbClr val="BEBEBE"/>
              </a:buClr>
              <a:buSzPct val="125000"/>
              <a:buChar char="•"/>
            </a:pPr>
            <a:r>
              <a:t>England was the first major European power to break away from the Latin church under the reign of Henry VIII (1491-1547)</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marL="273326" indent="-273326">
              <a:spcBef>
                <a:spcPts val="1200"/>
              </a:spcBef>
              <a:buClr>
                <a:srgbClr val="BEBEBE"/>
              </a:buClr>
              <a:buSzPct val="125000"/>
              <a:buChar char="•"/>
            </a:pPr>
            <a:r>
              <a:t>England was a Catholic country when his reign began</a:t>
            </a:r>
          </a:p>
          <a:p>
            <a:pPr marL="273326" indent="-273326">
              <a:spcBef>
                <a:spcPts val="1200"/>
              </a:spcBef>
              <a:buClr>
                <a:srgbClr val="BEBEBE"/>
              </a:buClr>
              <a:buSzPct val="125000"/>
              <a:buChar char="•"/>
            </a:pPr>
            <a:r>
              <a:t>Sought a divorce from his first wife, pope refused</a:t>
            </a:r>
          </a:p>
          <a:p>
            <a:pPr marL="273326" indent="-273326">
              <a:spcBef>
                <a:spcPts val="1200"/>
              </a:spcBef>
              <a:buClr>
                <a:srgbClr val="BEBEBE"/>
              </a:buClr>
              <a:buSzPct val="125000"/>
              <a:buChar char="•"/>
            </a:pPr>
            <a:r>
              <a:t>Broke away from the Catholic Church, formed the Anglican Church</a:t>
            </a:r>
          </a:p>
          <a:p>
            <a:pPr marL="273326" indent="-273326">
              <a:spcBef>
                <a:spcPts val="1200"/>
              </a:spcBef>
              <a:buClr>
                <a:srgbClr val="BEBEBE"/>
              </a:buClr>
              <a:buSzPct val="125000"/>
              <a:buChar char="•"/>
            </a:pPr>
            <a:r>
              <a:t>King replaces the pope as the head of the church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3" name="Shape 283"/>
          <p:cNvSpPr/>
          <p:nvPr>
            <p:ph type="sldImg"/>
          </p:nvPr>
        </p:nvSpPr>
        <p:spPr>
          <a:prstGeom prst="rect">
            <a:avLst/>
          </a:prstGeom>
        </p:spPr>
        <p:txBody>
          <a:bodyPr/>
          <a:lstStyle/>
          <a:p>
            <a:pPr/>
          </a:p>
        </p:txBody>
      </p:sp>
      <p:sp>
        <p:nvSpPr>
          <p:cNvPr id="284" name="Shape 284"/>
          <p:cNvSpPr/>
          <p:nvPr>
            <p:ph type="body" sz="quarter" idx="1"/>
          </p:nvPr>
        </p:nvSpPr>
        <p:spPr>
          <a:prstGeom prst="rect">
            <a:avLst/>
          </a:prstGeom>
        </p:spPr>
        <p:txBody>
          <a:bodyPr/>
          <a:lstStyle/>
          <a:p>
            <a:pPr marL="273326" indent="-273326">
              <a:spcBef>
                <a:spcPts val="1200"/>
              </a:spcBef>
              <a:buClr>
                <a:srgbClr val="BEBEBE"/>
              </a:buClr>
              <a:buSzPct val="125000"/>
              <a:buChar char="•"/>
            </a:pPr>
            <a:r>
              <a:t>Change to “Word of God testifies for a period of 1,260 years; the suppression of the Bible by the church of Rome which led to the Reformation.”</a:t>
            </a:r>
          </a:p>
          <a:p>
            <a:pPr marL="273326" indent="-273326">
              <a:spcBef>
                <a:spcPts val="1200"/>
              </a:spcBef>
              <a:buClr>
                <a:srgbClr val="BEBEBE"/>
              </a:buClr>
              <a:buSzPct val="125000"/>
              <a:buChar char="•"/>
            </a:pPr>
            <a:r>
              <a:t>~ Mid 3rd Century - Early 16th century</a:t>
            </a:r>
          </a:p>
          <a:p>
            <a:pPr lvl="1" marL="844826" indent="-273326">
              <a:spcBef>
                <a:spcPts val="1200"/>
              </a:spcBef>
              <a:buClr>
                <a:srgbClr val="BEBEBE"/>
              </a:buClr>
              <a:buSzPct val="125000"/>
              <a:buChar char="•"/>
            </a:pPr>
            <a:r>
              <a:t>Persecutions under Decius (249-251) and Diocletian (303-311) were the worst ever faced by Christians under Rome</a:t>
            </a:r>
          </a:p>
          <a:p>
            <a:pPr lvl="1" marL="844826" indent="-273326">
              <a:spcBef>
                <a:spcPts val="1200"/>
              </a:spcBef>
              <a:buClr>
                <a:srgbClr val="BEBEBE"/>
              </a:buClr>
              <a:buSzPct val="125000"/>
              <a:buChar char="•"/>
            </a:pPr>
            <a:r>
              <a:t>Common for copies of the Scriptures to be burned</a:t>
            </a:r>
          </a:p>
          <a:p>
            <a:pPr lvl="2" marL="1416326" indent="-273326">
              <a:spcBef>
                <a:spcPts val="1200"/>
              </a:spcBef>
              <a:buClr>
                <a:srgbClr val="BEBEBE"/>
              </a:buClr>
              <a:buSzPct val="125000"/>
              <a:buChar char="•"/>
            </a:pPr>
            <a:r>
              <a:t>This is why we have precious few copies before the mid-fourth century AD</a:t>
            </a:r>
          </a:p>
          <a:p>
            <a:pPr lvl="2" marL="1416326" indent="-273326">
              <a:spcBef>
                <a:spcPts val="1200"/>
              </a:spcBef>
              <a:buClr>
                <a:srgbClr val="BEBEBE"/>
              </a:buClr>
              <a:buSzPct val="125000"/>
              <a:buChar char="•"/>
            </a:pPr>
            <a:r>
              <a:t>Beast was attacking and harassing the witnesses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Shape 168"/>
          <p:cNvSpPr/>
          <p:nvPr>
            <p:ph type="sldImg"/>
          </p:nvPr>
        </p:nvSpPr>
        <p:spPr>
          <a:prstGeom prst="rect">
            <a:avLst/>
          </a:prstGeom>
        </p:spPr>
        <p:txBody>
          <a:bodyPr/>
          <a:lstStyle/>
          <a:p>
            <a:pPr/>
          </a:p>
        </p:txBody>
      </p:sp>
      <p:sp>
        <p:nvSpPr>
          <p:cNvPr id="169" name="Shape 169"/>
          <p:cNvSpPr/>
          <p:nvPr>
            <p:ph type="body" sz="quarter" idx="1"/>
          </p:nvPr>
        </p:nvSpPr>
        <p:spPr>
          <a:prstGeom prst="rect">
            <a:avLst/>
          </a:prstGeom>
        </p:spPr>
        <p:txBody>
          <a:bodyPr/>
          <a:lstStyle/>
          <a:p>
            <a:pPr marL="273326" indent="-273326">
              <a:spcBef>
                <a:spcPts val="1200"/>
              </a:spcBef>
              <a:buClr>
                <a:srgbClr val="BEBEBE"/>
              </a:buClr>
              <a:buSzPct val="125000"/>
              <a:buChar char="•"/>
            </a:pPr>
            <a:r>
              <a:t>“…when they finish their testimony” - at the conclusion of the 1,260 years</a:t>
            </a:r>
          </a:p>
          <a:p>
            <a:pPr marL="273326" indent="-273326">
              <a:spcBef>
                <a:spcPts val="1200"/>
              </a:spcBef>
              <a:buClr>
                <a:srgbClr val="BEBEBE"/>
              </a:buClr>
              <a:buSzPct val="125000"/>
              <a:buChar char="•"/>
            </a:pPr>
            <a:r>
              <a:t>“…the beast that ascends out of the bottomless pit” - a kingdom antagonistic toward the people of God</a:t>
            </a:r>
          </a:p>
          <a:p>
            <a:pPr marL="273326" indent="-273326">
              <a:spcBef>
                <a:spcPts val="1200"/>
              </a:spcBef>
              <a:buClr>
                <a:srgbClr val="BEBEBE"/>
              </a:buClr>
              <a:buSzPct val="125000"/>
              <a:buChar char="•"/>
            </a:pPr>
            <a:r>
              <a:t>“…the great city” - the rebellious spirit of mankind; apostasy, spiritual adultery</a:t>
            </a:r>
          </a:p>
          <a:p>
            <a:pPr marL="273326" indent="-273326">
              <a:spcBef>
                <a:spcPts val="1200"/>
              </a:spcBef>
              <a:buClr>
                <a:srgbClr val="BEBEBE"/>
              </a:buClr>
              <a:buSzPct val="125000"/>
              <a:buChar char="•"/>
            </a:pPr>
            <a:r>
              <a:t>“…three and a half days” - a length of time to ensure one is dead (e.g. Lazarus, Jesus)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Shape 173"/>
          <p:cNvSpPr/>
          <p:nvPr>
            <p:ph type="sldImg"/>
          </p:nvPr>
        </p:nvSpPr>
        <p:spPr>
          <a:prstGeom prst="rect">
            <a:avLst/>
          </a:prstGeom>
        </p:spPr>
        <p:txBody>
          <a:bodyPr/>
          <a:lstStyle/>
          <a:p>
            <a:pPr/>
          </a:p>
        </p:txBody>
      </p:sp>
      <p:sp>
        <p:nvSpPr>
          <p:cNvPr id="174" name="Shape 174"/>
          <p:cNvSpPr/>
          <p:nvPr>
            <p:ph type="body" sz="quarter" idx="1"/>
          </p:nvPr>
        </p:nvSpPr>
        <p:spPr>
          <a:prstGeom prst="rect">
            <a:avLst/>
          </a:prstGeom>
        </p:spPr>
        <p:txBody>
          <a:bodyPr/>
          <a:lstStyle/>
          <a:p>
            <a:pPr marL="273326" indent="-273326">
              <a:spcBef>
                <a:spcPts val="1200"/>
              </a:spcBef>
              <a:buClr>
                <a:srgbClr val="BEBEBE"/>
              </a:buClr>
              <a:buSzPct val="125000"/>
              <a:buChar char="•"/>
            </a:pPr>
            <a:r>
              <a:t>Described in greater detail in 13:1</a:t>
            </a:r>
          </a:p>
          <a:p>
            <a:pPr lvl="1" marL="844826" indent="-273326">
              <a:spcBef>
                <a:spcPts val="1200"/>
              </a:spcBef>
              <a:buClr>
                <a:srgbClr val="BEBEBE"/>
              </a:buClr>
              <a:buSzPct val="125000"/>
              <a:buChar char="•"/>
            </a:pPr>
            <a:r>
              <a:t>Seven heads = Rome in various phases of its power</a:t>
            </a:r>
          </a:p>
          <a:p>
            <a:pPr lvl="2" marL="1416326" indent="-273326">
              <a:spcBef>
                <a:spcPts val="1200"/>
              </a:spcBef>
              <a:buClr>
                <a:srgbClr val="BEBEBE"/>
              </a:buClr>
              <a:buSzPct val="125000"/>
              <a:buChar char="•"/>
            </a:pPr>
            <a:r>
              <a:t>In John’s day, Rome had existed in some form for nearly 8 centuries</a:t>
            </a:r>
          </a:p>
          <a:p>
            <a:pPr lvl="2" marL="1416326" indent="-273326">
              <a:spcBef>
                <a:spcPts val="1200"/>
              </a:spcBef>
              <a:buClr>
                <a:srgbClr val="BEBEBE"/>
              </a:buClr>
              <a:buSzPct val="125000"/>
              <a:buChar char="•"/>
            </a:pPr>
            <a:r>
              <a:t>If one counts the Byzantine Empire, it will exist for another 13 centuries after Revelation.</a:t>
            </a:r>
          </a:p>
          <a:p>
            <a:pPr lvl="2" marL="1416326" indent="-273326">
              <a:spcBef>
                <a:spcPts val="1200"/>
              </a:spcBef>
              <a:buClr>
                <a:srgbClr val="BEBEBE"/>
              </a:buClr>
              <a:buSzPct val="125000"/>
              <a:buChar char="•"/>
            </a:pPr>
            <a:r>
              <a:t>And as we will discuss in greater detail later, the church of Rome is, in many ways, a continuation of the Roman Empire</a:t>
            </a:r>
          </a:p>
          <a:p>
            <a:pPr lvl="1" marL="844826" indent="-273326">
              <a:spcBef>
                <a:spcPts val="1200"/>
              </a:spcBef>
              <a:buClr>
                <a:srgbClr val="BEBEBE"/>
              </a:buClr>
              <a:buSzPct val="125000"/>
              <a:buChar char="•"/>
            </a:pPr>
            <a:r>
              <a:t>Ten horns = the European kingdoms that emerged out of Rome</a:t>
            </a:r>
          </a:p>
          <a:p>
            <a:pPr marL="273326" indent="-273326">
              <a:spcBef>
                <a:spcPts val="1200"/>
              </a:spcBef>
              <a:buClr>
                <a:srgbClr val="BEBEBE"/>
              </a:buClr>
              <a:buSzPct val="125000"/>
              <a:buChar char="•"/>
            </a:pPr>
            <a:r>
              <a:t>Caesaropapism:  combining secular with religious power</a:t>
            </a:r>
          </a:p>
          <a:p>
            <a:pPr lvl="1" marL="844826" indent="-273326">
              <a:spcBef>
                <a:spcPts val="1200"/>
              </a:spcBef>
              <a:buClr>
                <a:srgbClr val="BEBEBE"/>
              </a:buClr>
              <a:buSzPct val="125000"/>
              <a:buChar char="•"/>
            </a:pPr>
            <a:r>
              <a:t>The idea of combining the social and political power of secular government with religious power, or of making secular authority superior to the spiritual authority of the Church; especially concerning the connection of the Church with government.</a:t>
            </a:r>
          </a:p>
          <a:p>
            <a:pPr lvl="1" marL="844826" indent="-273326">
              <a:spcBef>
                <a:spcPts val="1200"/>
              </a:spcBef>
              <a:buClr>
                <a:srgbClr val="BEBEBE"/>
              </a:buClr>
              <a:buSzPct val="125000"/>
              <a:buChar char="•"/>
            </a:pPr>
            <a:r>
              <a:t>Coined by Justus Henning Böhmer (1674–1749) and expanded by Max Weber (1864–1920) who wrote that "a secular, caesaropapist ruler... exercises supreme authority in ecclesiastic matters by virtue of his autonomous legitimacy.” According to Weber, caesaropapism entails "the complete subordination of priests to secular power.”</a:t>
            </a:r>
          </a:p>
          <a:p>
            <a:pPr marL="273326" indent="-273326">
              <a:spcBef>
                <a:spcPts val="1200"/>
              </a:spcBef>
              <a:buClr>
                <a:srgbClr val="BEBEBE"/>
              </a:buClr>
              <a:buSzPct val="125000"/>
              <a:buChar char="•"/>
            </a:pPr>
            <a:r>
              <a:t>A loose coalition of kingdoms bound together by their allegiance to the church of Rome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The Western European powers evolved out of the fall of Rome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Shape 183"/>
          <p:cNvSpPr/>
          <p:nvPr>
            <p:ph type="sldImg"/>
          </p:nvPr>
        </p:nvSpPr>
        <p:spPr>
          <a:prstGeom prst="rect">
            <a:avLst/>
          </a:prstGeom>
        </p:spPr>
        <p:txBody>
          <a:bodyPr/>
          <a:lstStyle/>
          <a:p>
            <a:pPr/>
          </a:p>
        </p:txBody>
      </p:sp>
      <p:sp>
        <p:nvSpPr>
          <p:cNvPr id="184" name="Shape 184"/>
          <p:cNvSpPr/>
          <p:nvPr>
            <p:ph type="body" sz="quarter" idx="1"/>
          </p:nvPr>
        </p:nvSpPr>
        <p:spPr>
          <a:prstGeom prst="rect">
            <a:avLst/>
          </a:prstGeom>
        </p:spPr>
        <p:txBody>
          <a:bodyPr/>
          <a:lstStyle/>
          <a:p>
            <a:pPr marL="273326" indent="-273326">
              <a:spcBef>
                <a:spcPts val="1200"/>
              </a:spcBef>
              <a:buClr>
                <a:srgbClr val="BEBEBE"/>
              </a:buClr>
              <a:buSzPct val="125000"/>
              <a:buChar char="•"/>
            </a:pPr>
            <a:r>
              <a:t>The beast is a manifestation of Satan’s power</a:t>
            </a:r>
          </a:p>
          <a:p>
            <a:pPr lvl="1" marL="844826" indent="-273326">
              <a:spcBef>
                <a:spcPts val="1200"/>
              </a:spcBef>
              <a:buClr>
                <a:srgbClr val="BEBEBE"/>
              </a:buClr>
              <a:buSzPct val="125000"/>
              <a:buChar char="•"/>
            </a:pPr>
            <a:r>
              <a:t>12:3 – the dragon has seven heads and ten horns</a:t>
            </a:r>
          </a:p>
          <a:p>
            <a:pPr lvl="1" marL="844826" indent="-273326">
              <a:spcBef>
                <a:spcPts val="1200"/>
              </a:spcBef>
              <a:buClr>
                <a:srgbClr val="BEBEBE"/>
              </a:buClr>
              <a:buSzPct val="125000"/>
              <a:buChar char="•"/>
            </a:pPr>
            <a:r>
              <a:t>13:1 – the beast has seven heads and ten horns</a:t>
            </a:r>
          </a:p>
          <a:p>
            <a:pPr marL="273326" indent="-273326">
              <a:spcBef>
                <a:spcPts val="1200"/>
              </a:spcBef>
              <a:buClr>
                <a:srgbClr val="BEBEBE"/>
              </a:buClr>
              <a:buSzPct val="125000"/>
              <a:buChar char="•"/>
            </a:pPr>
            <a:r>
              <a:t>Satan is the ruler of this world</a:t>
            </a:r>
          </a:p>
          <a:p>
            <a:pPr lvl="1" marL="844826" indent="-273326">
              <a:spcBef>
                <a:spcPts val="1200"/>
              </a:spcBef>
              <a:buClr>
                <a:srgbClr val="BEBEBE"/>
              </a:buClr>
              <a:buSzPct val="125000"/>
              <a:buChar char="•"/>
            </a:pPr>
            <a:r>
              <a:t>Luke 4:5-7, “Then the devil, taking Him up on a high mountain, showed Him all the kingdoms of the world in a moment of time. [6] And the devil said to Him, "All this authority I will give You, and their glory; for this has been delivered to me, and I give it to whomever I wish. [7] Therefore, if You will worship before me, all will be Yours.”</a:t>
            </a:r>
          </a:p>
          <a:p>
            <a:pPr lvl="1" marL="844826" indent="-273326">
              <a:spcBef>
                <a:spcPts val="1200"/>
              </a:spcBef>
              <a:buClr>
                <a:srgbClr val="BEBEBE"/>
              </a:buClr>
              <a:buSzPct val="125000"/>
              <a:buChar char="•"/>
            </a:pPr>
            <a:r>
              <a:t>John 12:31, “Now is the judgment of this world; now the ruler of this world will be cast out.”</a:t>
            </a:r>
          </a:p>
          <a:p>
            <a:pPr marL="273326" indent="-273326">
              <a:spcBef>
                <a:spcPts val="1200"/>
              </a:spcBef>
              <a:buClr>
                <a:srgbClr val="BEBEBE"/>
              </a:buClr>
              <a:buSzPct val="125000"/>
              <a:buChar char="•"/>
            </a:pPr>
            <a:r>
              <a:t>The nations of the world are under his influence.</a:t>
            </a:r>
          </a:p>
          <a:p>
            <a:pPr lvl="1" marL="844826" indent="-273326">
              <a:spcBef>
                <a:spcPts val="1200"/>
              </a:spcBef>
              <a:buClr>
                <a:srgbClr val="BEBEBE"/>
              </a:buClr>
              <a:buSzPct val="125000"/>
              <a:buChar char="•"/>
            </a:pPr>
            <a:r>
              <a:t>1 John 5:19, “We know that we are of God, and the whole world lies under the sway of the wicked one.”</a:t>
            </a:r>
          </a:p>
          <a:p>
            <a:pPr lvl="1" marL="844826" indent="-273326">
              <a:spcBef>
                <a:spcPts val="1200"/>
              </a:spcBef>
              <a:buClr>
                <a:srgbClr val="BEBEBE"/>
              </a:buClr>
              <a:buSzPct val="125000"/>
              <a:buChar char="•"/>
            </a:pPr>
            <a:r>
              <a:t>Revelation 12:9, “So the great dragon was cast out, that serpent of old, called the Devil and Satan, who deceives the whole world; he was cast to the earth, and his angels were cast out with him.”</a:t>
            </a:r>
          </a:p>
          <a:p>
            <a:pPr lvl="1" marL="844826" indent="-273326">
              <a:spcBef>
                <a:spcPts val="1200"/>
              </a:spcBef>
              <a:buClr>
                <a:srgbClr val="BEBEBE"/>
              </a:buClr>
              <a:buSzPct val="125000"/>
              <a:buChar char="•"/>
            </a:pPr>
            <a:r>
              <a:t>Revelation 20:3, “...and he cast him into the bottomless pit, and shut him up, and set a seal on him, so that he should deceive the nations no more till the thousand years were finished. But after these things he must be released for a little while.”</a:t>
            </a:r>
          </a:p>
          <a:p>
            <a:pPr marL="273326" indent="-273326">
              <a:spcBef>
                <a:spcPts val="1200"/>
              </a:spcBef>
              <a:buClr>
                <a:srgbClr val="BEBEBE"/>
              </a:buClr>
              <a:buSzPct val="125000"/>
              <a:buChar char="•"/>
            </a:pPr>
            <a:r>
              <a:t>Satan orchestrated Rome’s persecution of the church.</a:t>
            </a:r>
          </a:p>
          <a:p>
            <a:pPr lvl="1" marL="844826" indent="-273326">
              <a:spcBef>
                <a:spcPts val="1200"/>
              </a:spcBef>
              <a:buClr>
                <a:srgbClr val="BEBEBE"/>
              </a:buClr>
              <a:buSzPct val="125000"/>
              <a:buChar char="•"/>
            </a:pPr>
            <a:r>
              <a:t>Revelation 2:10 (to the church at Smyrna), “Do not fear any of those things which you are about to suffer. Indeed, the devil is about to throw some of you into prison, that you may be tested, and you will have tribulation ten days. Be faithful until death, and I will give you the crown of life.”</a:t>
            </a:r>
          </a:p>
          <a:p>
            <a:pPr lvl="1" marL="844826" indent="-273326">
              <a:spcBef>
                <a:spcPts val="1200"/>
              </a:spcBef>
              <a:buClr>
                <a:srgbClr val="BEBEBE"/>
              </a:buClr>
              <a:buSzPct val="125000"/>
              <a:buChar char="•"/>
            </a:pPr>
            <a:r>
              <a:t>Ephesians 6:11-12, “Put on the whole armor of God, that you may be able to stand against the wiles of the devil. [12] For we do not wrestle against flesh and blood, but against principalities, against powers, against the rulers of the darkness of this age, against spiritual hosts of wickedness in the heavenly places.”</a:t>
            </a:r>
          </a:p>
          <a:p>
            <a:pPr marL="273326" indent="-273326">
              <a:spcBef>
                <a:spcPts val="1200"/>
              </a:spcBef>
              <a:buClr>
                <a:srgbClr val="BEBEBE"/>
              </a:buClr>
              <a:buSzPct val="125000"/>
              <a:buChar char="•"/>
            </a:pPr>
            <a:r>
              <a:t>Satan will continue to use the beast against the church</a:t>
            </a:r>
          </a:p>
          <a:p>
            <a:pPr lvl="1" marL="844826" indent="-273326">
              <a:spcBef>
                <a:spcPts val="1200"/>
              </a:spcBef>
              <a:buClr>
                <a:srgbClr val="BEBEBE"/>
              </a:buClr>
              <a:buSzPct val="125000"/>
              <a:buChar char="•"/>
            </a:pPr>
            <a:r>
              <a:t>Revelation 12:17, “And the dragon was enraged with the woman, and he went to make war with the rest of her offspring, who keep the commandments of God and have the testimony of Jesus Christ.”</a:t>
            </a:r>
          </a:p>
          <a:p>
            <a:pPr lvl="1" marL="844826" indent="-273326">
              <a:spcBef>
                <a:spcPts val="1200"/>
              </a:spcBef>
              <a:buClr>
                <a:srgbClr val="BEBEBE"/>
              </a:buClr>
              <a:buSzPct val="125000"/>
              <a:buChar char="•"/>
            </a:pPr>
            <a:r>
              <a:t>Revelation 13:7, “It was granted to him to make war with the saints and to overcome them. And authority was given him over every tribe, tongue, and nation.”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Shape 188"/>
          <p:cNvSpPr/>
          <p:nvPr>
            <p:ph type="sldImg"/>
          </p:nvPr>
        </p:nvSpPr>
        <p:spPr>
          <a:prstGeom prst="rect">
            <a:avLst/>
          </a:prstGeom>
        </p:spPr>
        <p:txBody>
          <a:bodyPr/>
          <a:lstStyle/>
          <a:p>
            <a:pPr/>
          </a:p>
        </p:txBody>
      </p:sp>
      <p:sp>
        <p:nvSpPr>
          <p:cNvPr id="189" name="Shape 189"/>
          <p:cNvSpPr/>
          <p:nvPr>
            <p:ph type="body" sz="quarter" idx="1"/>
          </p:nvPr>
        </p:nvSpPr>
        <p:spPr>
          <a:prstGeom prst="rect">
            <a:avLst/>
          </a:prstGeom>
        </p:spPr>
        <p:txBody>
          <a:bodyPr/>
          <a:lstStyle/>
          <a:p>
            <a:pPr>
              <a:spcBef>
                <a:spcPts val="1200"/>
              </a:spcBef>
            </a:pPr>
            <a:r>
              <a:t>“the great city” - in this case, Rome</a:t>
            </a:r>
          </a:p>
          <a:p>
            <a:pPr marL="273326" indent="-273326">
              <a:spcBef>
                <a:spcPts val="1200"/>
              </a:spcBef>
              <a:buClr>
                <a:srgbClr val="BEBEBE"/>
              </a:buClr>
              <a:buSzPct val="125000"/>
              <a:buChar char="•"/>
            </a:pPr>
            <a:r>
              <a:t>Revelation is filled with symbolic depictions of good and its antithetical counterparts.</a:t>
            </a:r>
          </a:p>
          <a:p>
            <a:pPr lvl="1" marL="844826" indent="-273326">
              <a:spcBef>
                <a:spcPts val="1200"/>
              </a:spcBef>
              <a:buClr>
                <a:srgbClr val="BEBEBE"/>
              </a:buClr>
              <a:buSzPct val="125000"/>
              <a:buChar char="•"/>
            </a:pPr>
            <a:r>
              <a:t>The Harlot (Babylon) of chapter 17 vs. the woman with child (Jerusalem) in chapter 12</a:t>
            </a:r>
          </a:p>
          <a:p>
            <a:pPr lvl="1" marL="844826" indent="-273326">
              <a:spcBef>
                <a:spcPts val="1200"/>
              </a:spcBef>
              <a:buClr>
                <a:srgbClr val="BEBEBE"/>
              </a:buClr>
              <a:buSzPct val="125000"/>
              <a:buChar char="•"/>
            </a:pPr>
            <a:r>
              <a:t>Jesus the lamb vs. Satan the dragon</a:t>
            </a:r>
          </a:p>
          <a:p>
            <a:pPr lvl="1" marL="844826" indent="-273326">
              <a:spcBef>
                <a:spcPts val="1200"/>
              </a:spcBef>
              <a:buClr>
                <a:srgbClr val="BEBEBE"/>
              </a:buClr>
              <a:buSzPct val="125000"/>
              <a:buChar char="•"/>
            </a:pPr>
            <a:r>
              <a:t>Great city (11:8) vs the holy city (11:2)</a:t>
            </a:r>
          </a:p>
          <a:p>
            <a:pPr marL="273326" indent="-273326">
              <a:spcBef>
                <a:spcPts val="1200"/>
              </a:spcBef>
              <a:buClr>
                <a:srgbClr val="BEBEBE"/>
              </a:buClr>
              <a:buSzPct val="125000"/>
              <a:buChar char="•"/>
            </a:pPr>
            <a:r>
              <a:t>The great city is found 8 times in Revelation and refers to spiritual Babylon </a:t>
            </a:r>
          </a:p>
          <a:p>
            <a:pPr lvl="1" marL="844826" indent="-273326">
              <a:spcBef>
                <a:spcPts val="1200"/>
              </a:spcBef>
              <a:buClr>
                <a:srgbClr val="BEBEBE"/>
              </a:buClr>
              <a:buSzPct val="125000"/>
              <a:buChar char="•"/>
            </a:pPr>
            <a:r>
              <a:t>Genesis 10:8-12, 11:1-9: Nimrod and city of Babel he built in defiance of God.</a:t>
            </a:r>
          </a:p>
          <a:p>
            <a:pPr lvl="1" marL="844826" indent="-273326">
              <a:spcBef>
                <a:spcPts val="1200"/>
              </a:spcBef>
              <a:buClr>
                <a:srgbClr val="BEBEBE"/>
              </a:buClr>
              <a:buSzPct val="125000"/>
              <a:buChar char="•"/>
            </a:pPr>
            <a:r>
              <a:t>Revelation 17:5 And on her forehead a name was written: MYSTERY, BABYLON THE GREAT, THE MOTHER OF HARLOTS AND OF THE ABOMINATIONS OF THE EARTH.</a:t>
            </a:r>
          </a:p>
          <a:p>
            <a:pPr marL="273326" indent="-273326">
              <a:spcBef>
                <a:spcPts val="1200"/>
              </a:spcBef>
              <a:buClr>
                <a:srgbClr val="BEBEBE"/>
              </a:buClr>
              <a:buSzPct val="125000"/>
              <a:buChar char="•"/>
            </a:pPr>
            <a:r>
              <a:t>The Bible is very much a tale of two cities: Babylon and Jerusalem</a:t>
            </a:r>
          </a:p>
          <a:p>
            <a:pPr lvl="1" marL="844826" indent="-273326">
              <a:spcBef>
                <a:spcPts val="1200"/>
              </a:spcBef>
              <a:buClr>
                <a:srgbClr val="BEBEBE"/>
              </a:buClr>
              <a:buSzPct val="125000"/>
              <a:buChar char="•"/>
            </a:pPr>
            <a:r>
              <a:t>Babel – “confusion”</a:t>
            </a:r>
          </a:p>
          <a:p>
            <a:pPr lvl="1" marL="844826" indent="-273326">
              <a:spcBef>
                <a:spcPts val="1200"/>
              </a:spcBef>
              <a:buClr>
                <a:srgbClr val="BEBEBE"/>
              </a:buClr>
              <a:buSzPct val="125000"/>
              <a:buChar char="•"/>
            </a:pPr>
            <a:r>
              <a:t>Jerusalem –  “foundation of peace”</a:t>
            </a:r>
          </a:p>
          <a:p>
            <a:pPr lvl="1" marL="844826" indent="-273326">
              <a:spcBef>
                <a:spcPts val="1200"/>
              </a:spcBef>
              <a:buClr>
                <a:srgbClr val="BEBEBE"/>
              </a:buClr>
              <a:buSzPct val="125000"/>
              <a:buChar char="•"/>
            </a:pPr>
            <a:r>
              <a:t>1 Corinthians 14:33, “For God is not the author of confusion but of peace, as in all the churches of the saints.</a:t>
            </a:r>
          </a:p>
          <a:p>
            <a:pPr marL="273326" indent="-273326">
              <a:spcBef>
                <a:spcPts val="1200"/>
              </a:spcBef>
              <a:buClr>
                <a:srgbClr val="BEBEBE"/>
              </a:buClr>
              <a:buSzPct val="125000"/>
              <a:buChar char="•"/>
            </a:pPr>
            <a:r>
              <a:t>“which spiritually is called Sodom and Egypt”</a:t>
            </a:r>
          </a:p>
          <a:p>
            <a:pPr lvl="1" marL="844826" indent="-273326">
              <a:spcBef>
                <a:spcPts val="1200"/>
              </a:spcBef>
              <a:buClr>
                <a:srgbClr val="BEBEBE"/>
              </a:buClr>
              <a:buSzPct val="125000"/>
              <a:buChar char="•"/>
            </a:pPr>
            <a:r>
              <a:t>The great city manifests itself in various ways depending upon the time.</a:t>
            </a:r>
          </a:p>
          <a:p>
            <a:pPr lvl="1" marL="844826" indent="-273326">
              <a:spcBef>
                <a:spcPts val="1200"/>
              </a:spcBef>
              <a:buClr>
                <a:srgbClr val="BEBEBE"/>
              </a:buClr>
              <a:buSzPct val="125000"/>
              <a:buChar char="•"/>
            </a:pPr>
            <a:r>
              <a:t>Sodom and Egypt are perfect pictures of mankind's resistance to the one true God.</a:t>
            </a:r>
          </a:p>
          <a:p>
            <a:pPr marL="273326" indent="-273326">
              <a:spcBef>
                <a:spcPts val="1200"/>
              </a:spcBef>
              <a:buClr>
                <a:srgbClr val="BEBEBE"/>
              </a:buClr>
              <a:buSzPct val="125000"/>
              <a:buChar char="•"/>
            </a:pPr>
            <a:r>
              <a:t>“where also our Lord was crucified” -- physical Jerusalem</a:t>
            </a:r>
          </a:p>
          <a:p>
            <a:pPr lvl="1" marL="844826" indent="-273326">
              <a:spcBef>
                <a:spcPts val="1200"/>
              </a:spcBef>
              <a:buClr>
                <a:srgbClr val="BEBEBE"/>
              </a:buClr>
              <a:buSzPct val="125000"/>
              <a:buChar char="•"/>
            </a:pPr>
            <a:r>
              <a:t>Luke 19:41-44, “Now as He drew near, He saw the city and wept over it, [42] saying, ‘If you had known, even you, especially in this your day, the things that make for your peace! But now they are hidden from your eyes. [43] For days will come upon you when your enemies will build an embankment around you, surround you and close you in on every side, [44] and level you, and your children within you, to the ground; and they will not leave in you one stone upon another, because you did not know the time of your visitation.’”</a:t>
            </a:r>
          </a:p>
          <a:p>
            <a:pPr lvl="1" marL="844826" indent="-273326">
              <a:spcBef>
                <a:spcPts val="1200"/>
              </a:spcBef>
              <a:buClr>
                <a:srgbClr val="BEBEBE"/>
              </a:buClr>
              <a:buSzPct val="125000"/>
              <a:buChar char="•"/>
            </a:pPr>
            <a:r>
              <a:t>Here was the ultimate resistance to God and rebellion against His will – the very people destined to bring the Messiah into the world rejected and crucified Him.</a:t>
            </a:r>
          </a:p>
          <a:p>
            <a:pPr marL="273326" indent="-273326">
              <a:spcBef>
                <a:spcPts val="1200"/>
              </a:spcBef>
              <a:buClr>
                <a:srgbClr val="BEBEBE"/>
              </a:buClr>
              <a:buSzPct val="125000"/>
              <a:buChar char="•"/>
            </a:pPr>
            <a:r>
              <a:t>Physical Jerusalem is contrasted with spiritual Jerusalem: </a:t>
            </a:r>
          </a:p>
          <a:p>
            <a:pPr lvl="1" marL="844826" indent="-273326">
              <a:spcBef>
                <a:spcPts val="1200"/>
              </a:spcBef>
              <a:buClr>
                <a:srgbClr val="BEBEBE"/>
              </a:buClr>
              <a:buSzPct val="125000"/>
              <a:buChar char="•"/>
            </a:pPr>
            <a:r>
              <a:t>Galatians 4:25-26, “for this Hagar is Mount Sinai in Arabia, and corresponds to Jerusalem which now is, and is in bondage with her children— [26] but the Jerusalem above is free, which is the mother of us all.”</a:t>
            </a:r>
          </a:p>
          <a:p>
            <a:pPr lvl="1" marL="844826" indent="-273326">
              <a:spcBef>
                <a:spcPts val="1200"/>
              </a:spcBef>
              <a:buClr>
                <a:srgbClr val="BEBEBE"/>
              </a:buClr>
              <a:buSzPct val="125000"/>
              <a:buChar char="•"/>
            </a:pPr>
            <a:r>
              <a:t>Hebrews 12:22, “But you have come to Mount Zion and to the city of the living God, the heavenly Jerusalem, to an innumerable company of angels,”</a:t>
            </a:r>
          </a:p>
          <a:p>
            <a:pPr lvl="1" marL="844826" indent="-273326">
              <a:spcBef>
                <a:spcPts val="1200"/>
              </a:spcBef>
              <a:buClr>
                <a:srgbClr val="BEBEBE"/>
              </a:buClr>
              <a:buSzPct val="125000"/>
              <a:buChar char="•"/>
            </a:pPr>
            <a:r>
              <a:t>Revelation 21:2, “Then I, John, saw the holy city, New Jerusalem, coming down out of heaven from God, prepared as a bride adorned for her husband.”</a:t>
            </a:r>
          </a:p>
          <a:p>
            <a:pPr marL="273326" indent="-273326">
              <a:spcBef>
                <a:spcPts val="1200"/>
              </a:spcBef>
              <a:buClr>
                <a:srgbClr val="BEBEBE"/>
              </a:buClr>
              <a:buSzPct val="125000"/>
              <a:buChar char="•"/>
            </a:pPr>
            <a:r>
              <a:t>The “great city” represents a spirit of rebellion against God initiated by Nimrod with Babel but persisting down through the ages, manifesting itself in places like Sodom, Egypt, physical Jerusalem, and Rome.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Shape 193"/>
          <p:cNvSpPr/>
          <p:nvPr>
            <p:ph type="sldImg"/>
          </p:nvPr>
        </p:nvSpPr>
        <p:spPr>
          <a:prstGeom prst="rect">
            <a:avLst/>
          </a:prstGeom>
        </p:spPr>
        <p:txBody>
          <a:bodyPr/>
          <a:lstStyle/>
          <a:p>
            <a:pPr/>
          </a:p>
        </p:txBody>
      </p:sp>
      <p:sp>
        <p:nvSpPr>
          <p:cNvPr id="194" name="Shape 194"/>
          <p:cNvSpPr/>
          <p:nvPr>
            <p:ph type="body" sz="quarter" idx="1"/>
          </p:nvPr>
        </p:nvSpPr>
        <p:spPr>
          <a:prstGeom prst="rect">
            <a:avLst/>
          </a:prstGeom>
        </p:spPr>
        <p:txBody>
          <a:bodyPr/>
          <a:lstStyle/>
          <a:p>
            <a:pPr marL="273326" indent="-273326">
              <a:spcBef>
                <a:spcPts val="1200"/>
              </a:spcBef>
              <a:buClr>
                <a:srgbClr val="BEBEBE"/>
              </a:buClr>
              <a:buSzPct val="125000"/>
              <a:buChar char="•"/>
            </a:pPr>
            <a:r>
              <a:t>Witnesses = Daniel and John; the Old and New Testaments</a:t>
            </a:r>
          </a:p>
          <a:p>
            <a:pPr marL="273326" indent="-273326">
              <a:spcBef>
                <a:spcPts val="1200"/>
              </a:spcBef>
              <a:buClr>
                <a:srgbClr val="BEBEBE"/>
              </a:buClr>
              <a:buSzPct val="125000"/>
              <a:buChar char="•"/>
            </a:pPr>
            <a:r>
              <a:t>Any groups who appealed to the Scriptures and rejected the authority of the Roman church were actively persecuted.</a:t>
            </a:r>
          </a:p>
          <a:p>
            <a:pPr lvl="1" marL="844826" indent="-273326">
              <a:spcBef>
                <a:spcPts val="1200"/>
              </a:spcBef>
              <a:buClr>
                <a:srgbClr val="BEBEBE"/>
              </a:buClr>
              <a:buSzPct val="125000"/>
              <a:buChar char="•"/>
            </a:pPr>
            <a:r>
              <a:t>“Heresy” was punishable by death, usually by burning alive</a:t>
            </a:r>
          </a:p>
          <a:p>
            <a:pPr lvl="1" marL="844826" indent="-273326">
              <a:spcBef>
                <a:spcPts val="1200"/>
              </a:spcBef>
              <a:buClr>
                <a:srgbClr val="BEBEBE"/>
              </a:buClr>
              <a:buSzPct val="125000"/>
              <a:buChar char="•"/>
            </a:pPr>
            <a:r>
              <a:t>“Heretics” were denied “Christian burial” (“their dead bodies will lie in the street of the great city”)</a:t>
            </a:r>
          </a:p>
          <a:p>
            <a:pPr marL="273326" indent="-273326">
              <a:spcBef>
                <a:spcPts val="1200"/>
              </a:spcBef>
              <a:buClr>
                <a:srgbClr val="BEBEBE"/>
              </a:buClr>
              <a:buSzPct val="125000"/>
              <a:buChar char="•"/>
            </a:pPr>
            <a:r>
              <a:t>Roman church attempted to coerce secular authorities to root out heresy</a:t>
            </a:r>
          </a:p>
          <a:p>
            <a:pPr marL="273326" indent="-273326">
              <a:spcBef>
                <a:spcPts val="1200"/>
              </a:spcBef>
              <a:buClr>
                <a:srgbClr val="BEBEBE"/>
              </a:buClr>
              <a:buSzPct val="125000"/>
              <a:buChar char="•"/>
            </a:pPr>
            <a:r>
              <a:t>The inconsistency of the secular authorities led to the creation of the Office of the Inquisition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Shape 198"/>
          <p:cNvSpPr/>
          <p:nvPr>
            <p:ph type="sldImg"/>
          </p:nvPr>
        </p:nvSpPr>
        <p:spPr>
          <a:prstGeom prst="rect">
            <a:avLst/>
          </a:prstGeom>
        </p:spPr>
        <p:txBody>
          <a:bodyPr/>
          <a:lstStyle/>
          <a:p>
            <a:pPr/>
          </a:p>
        </p:txBody>
      </p:sp>
      <p:sp>
        <p:nvSpPr>
          <p:cNvPr id="199" name="Shape 199"/>
          <p:cNvSpPr/>
          <p:nvPr>
            <p:ph type="body" sz="quarter" idx="1"/>
          </p:nvPr>
        </p:nvSpPr>
        <p:spPr>
          <a:prstGeom prst="rect">
            <a:avLst/>
          </a:prstGeom>
        </p:spPr>
        <p:txBody>
          <a:bodyPr/>
          <a:lstStyle/>
          <a:p>
            <a:pPr marL="273326" indent="-273326">
              <a:spcBef>
                <a:spcPts val="1200"/>
              </a:spcBef>
              <a:buClr>
                <a:srgbClr val="BEBEBE"/>
              </a:buClr>
              <a:buSzPct val="125000"/>
              <a:buChar char="•"/>
            </a:pPr>
            <a:r>
              <a:t>One of the first efforts to translate the Bible into a local dialect</a:t>
            </a:r>
          </a:p>
          <a:p>
            <a:pPr marL="273326" indent="-273326">
              <a:spcBef>
                <a:spcPts val="1200"/>
              </a:spcBef>
              <a:buClr>
                <a:srgbClr val="BEBEBE"/>
              </a:buClr>
              <a:buSzPct val="125000"/>
              <a:buChar char="•"/>
            </a:pPr>
            <a:r>
              <a:t>Endeavored to publicly preach the gospel to people in their native tongues</a:t>
            </a:r>
          </a:p>
          <a:p>
            <a:pPr marL="273326" indent="-273326">
              <a:spcBef>
                <a:spcPts val="1200"/>
              </a:spcBef>
              <a:buClr>
                <a:srgbClr val="BEBEBE"/>
              </a:buClr>
              <a:buSzPct val="125000"/>
              <a:buChar char="•"/>
            </a:pPr>
            <a:r>
              <a:t>Identified with the poor and chose an impoverished lifestyle</a:t>
            </a:r>
          </a:p>
          <a:p>
            <a:pPr marL="273326" indent="-273326">
              <a:spcBef>
                <a:spcPts val="1200"/>
              </a:spcBef>
              <a:buClr>
                <a:srgbClr val="BEBEBE"/>
              </a:buClr>
              <a:buSzPct val="125000"/>
              <a:buChar char="•"/>
            </a:pPr>
            <a:r>
              <a:t>Believed in following the teachings and example of Jesus and His disciples</a:t>
            </a:r>
          </a:p>
          <a:p>
            <a:pPr marL="273326" indent="-273326">
              <a:spcBef>
                <a:spcPts val="1200"/>
              </a:spcBef>
              <a:buClr>
                <a:srgbClr val="BEBEBE"/>
              </a:buClr>
              <a:buSzPct val="125000"/>
              <a:buChar char="•"/>
            </a:pPr>
            <a:r>
              <a:t>Excommunicated by Pope Lucius III in 1184 and targeted for extermination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3" name="Line"/>
          <p:cNvSpPr/>
          <p:nvPr/>
        </p:nvSpPr>
        <p:spPr>
          <a:xfrm>
            <a:off x="952500" y="72898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4" name="Title Text"/>
          <p:cNvSpPr txBox="1"/>
          <p:nvPr>
            <p:ph type="title"/>
          </p:nvPr>
        </p:nvSpPr>
        <p:spPr>
          <a:xfrm>
            <a:off x="952500" y="4229100"/>
            <a:ext cx="22479000" cy="2857500"/>
          </a:xfrm>
          <a:prstGeom prst="rect">
            <a:avLst/>
          </a:prstGeom>
        </p:spPr>
        <p:txBody>
          <a:bodyPr anchor="b"/>
          <a:lstStyle/>
          <a:p>
            <a:pPr/>
            <a:r>
              <a:t>Title Text</a:t>
            </a:r>
          </a:p>
        </p:txBody>
      </p:sp>
      <p:sp>
        <p:nvSpPr>
          <p:cNvPr id="15" name="Body Level One…"/>
          <p:cNvSpPr txBox="1"/>
          <p:nvPr>
            <p:ph type="body" sz="quarter" idx="1"/>
          </p:nvPr>
        </p:nvSpPr>
        <p:spPr>
          <a:xfrm>
            <a:off x="952500" y="7823200"/>
            <a:ext cx="22479000" cy="11557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22898100" y="12319000"/>
            <a:ext cx="419100" cy="4572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9" name="–Johnny Appleseed"/>
          <p:cNvSpPr txBox="1"/>
          <p:nvPr>
            <p:ph type="body" sz="quarter" idx="21"/>
          </p:nvPr>
        </p:nvSpPr>
        <p:spPr>
          <a:xfrm>
            <a:off x="952500" y="8318500"/>
            <a:ext cx="22479000" cy="711200"/>
          </a:xfrm>
          <a:prstGeom prst="rect">
            <a:avLst/>
          </a:prstGeom>
        </p:spPr>
        <p:txBody>
          <a:bodyPr anchor="t">
            <a:spAutoFit/>
          </a:bodyPr>
          <a:lstStyle>
            <a:lvl1pPr marL="0" indent="0" algn="ctr">
              <a:lnSpc>
                <a:spcPct val="140000"/>
              </a:lnSpc>
              <a:spcBef>
                <a:spcPts val="0"/>
              </a:spcBef>
              <a:buSzTx/>
              <a:buNone/>
              <a:defRPr i="1" sz="4200">
                <a:solidFill>
                  <a:srgbClr val="9D9D9D"/>
                </a:solidFill>
              </a:defRPr>
            </a:lvl1pPr>
          </a:lstStyle>
          <a:p>
            <a:pPr/>
            <a:r>
              <a:t>–Johnny Appleseed</a:t>
            </a:r>
          </a:p>
        </p:txBody>
      </p:sp>
      <p:sp>
        <p:nvSpPr>
          <p:cNvPr id="100" name="“Type a quote here.”"/>
          <p:cNvSpPr txBox="1"/>
          <p:nvPr>
            <p:ph type="body" sz="quarter" idx="22"/>
          </p:nvPr>
        </p:nvSpPr>
        <p:spPr>
          <a:xfrm>
            <a:off x="2387600" y="6064448"/>
            <a:ext cx="19621500" cy="838201"/>
          </a:xfrm>
          <a:prstGeom prst="rect">
            <a:avLst/>
          </a:prstGeom>
        </p:spPr>
        <p:txBody>
          <a:bodyPr>
            <a:spAutoFit/>
          </a:bodyPr>
          <a:lstStyle>
            <a:lvl1pPr marL="0" indent="0" algn="ctr">
              <a:lnSpc>
                <a:spcPct val="120000"/>
              </a:lnSpc>
              <a:spcBef>
                <a:spcPts val="0"/>
              </a:spcBef>
              <a:buSzTx/>
              <a:buNone/>
              <a:defRPr sz="5000"/>
            </a:lvl1pPr>
          </a:lstStyle>
          <a:p>
            <a:pPr/>
            <a:r>
              <a:t>“Type a quote here.”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8" name="Green and yellow boat on the shore across the water from the village of Ferragudo, Portugal at duskFishermen boats at sea near village at dusk in Algarve, south of Portugal."/>
          <p:cNvSpPr/>
          <p:nvPr>
            <p:ph type="pic" idx="21"/>
          </p:nvPr>
        </p:nvSpPr>
        <p:spPr>
          <a:xfrm>
            <a:off x="0" y="-876300"/>
            <a:ext cx="24384000" cy="16264467"/>
          </a:xfrm>
          <a:prstGeom prst="rect">
            <a:avLst/>
          </a:prstGeom>
        </p:spPr>
        <p:txBody>
          <a:bodyPr lIns="91439" tIns="45719" rIns="91439" bIns="45719" anchor="t">
            <a:noAutofit/>
          </a:bodyPr>
          <a:lstStyle/>
          <a:p>
            <a:pPr/>
          </a:p>
        </p:txBody>
      </p:sp>
      <p:sp>
        <p:nvSpPr>
          <p:cNvPr id="10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3" name="“Type a quote here.”"/>
          <p:cNvSpPr txBox="1"/>
          <p:nvPr>
            <p:ph type="body" sz="quarter" idx="21"/>
          </p:nvPr>
        </p:nvSpPr>
        <p:spPr>
          <a:xfrm>
            <a:off x="2374900" y="6045200"/>
            <a:ext cx="19621500" cy="1117600"/>
          </a:xfrm>
          <a:prstGeom prst="rect">
            <a:avLst/>
          </a:prstGeom>
        </p:spPr>
        <p:txBody>
          <a:bodyPr>
            <a:spAutoFit/>
          </a:bodyPr>
          <a:lstStyle>
            <a:lvl1pPr marL="0" indent="0" algn="ctr">
              <a:spcBef>
                <a:spcPts val="0"/>
              </a:spcBef>
              <a:buSzTx/>
              <a:buNone/>
              <a:defRPr sz="5200">
                <a:solidFill>
                  <a:srgbClr val="3E231A"/>
                </a:solidFill>
                <a:latin typeface="Papyrus"/>
                <a:ea typeface="Papyrus"/>
                <a:cs typeface="Papyrus"/>
                <a:sym typeface="Papyrus"/>
              </a:defRPr>
            </a:lvl1pPr>
          </a:lstStyle>
          <a:p>
            <a:pPr/>
            <a:r>
              <a:t>“Type a quote here.”</a:t>
            </a:r>
          </a:p>
        </p:txBody>
      </p:sp>
      <p:sp>
        <p:nvSpPr>
          <p:cNvPr id="124" name="–Johnny Appleseed"/>
          <p:cNvSpPr txBox="1"/>
          <p:nvPr>
            <p:ph type="body" sz="quarter" idx="22"/>
          </p:nvPr>
        </p:nvSpPr>
        <p:spPr>
          <a:xfrm>
            <a:off x="2374900" y="8953500"/>
            <a:ext cx="19621500" cy="850900"/>
          </a:xfrm>
          <a:prstGeom prst="rect">
            <a:avLst/>
          </a:prstGeom>
        </p:spPr>
        <p:txBody>
          <a:bodyPr anchor="t">
            <a:spAutoFit/>
          </a:bodyPr>
          <a:lstStyle>
            <a:lvl1pPr marL="0" indent="0" algn="ctr">
              <a:spcBef>
                <a:spcPts val="0"/>
              </a:spcBef>
              <a:buSzTx/>
              <a:buNone/>
              <a:defRPr sz="3800">
                <a:solidFill>
                  <a:srgbClr val="3E231A"/>
                </a:solidFill>
                <a:latin typeface="Papyrus"/>
                <a:ea typeface="Papyrus"/>
                <a:cs typeface="Papyrus"/>
                <a:sym typeface="Papyrus"/>
              </a:defRPr>
            </a:lvl1pPr>
          </a:lstStyle>
          <a:p>
            <a:pPr/>
            <a:r>
              <a:t>–Johnny Appleseed</a:t>
            </a:r>
          </a:p>
        </p:txBody>
      </p:sp>
      <p:sp>
        <p:nvSpPr>
          <p:cNvPr id="125"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33" name="Body Level One…"/>
          <p:cNvSpPr txBox="1"/>
          <p:nvPr>
            <p:ph type="body" idx="1"/>
          </p:nvPr>
        </p:nvSpPr>
        <p:spPr>
          <a:xfrm>
            <a:off x="2374900" y="4127500"/>
            <a:ext cx="19621500" cy="8191500"/>
          </a:xfrm>
          <a:prstGeom prst="rect">
            <a:avLst/>
          </a:prstGeom>
        </p:spPr>
        <p:txBody>
          <a:bodyPr/>
          <a:lstStyle>
            <a:lvl1pPr marL="660400" indent="-660400">
              <a:spcBef>
                <a:spcPts val="4200"/>
              </a:spcBef>
              <a:buSzPct val="25000"/>
              <a:buBlip>
                <a:blip r:embed="rId3"/>
              </a:buBlip>
              <a:defRPr sz="5200">
                <a:solidFill>
                  <a:srgbClr val="3E231A"/>
                </a:solidFill>
                <a:latin typeface="Papyrus"/>
                <a:ea typeface="Papyrus"/>
                <a:cs typeface="Papyrus"/>
                <a:sym typeface="Papyrus"/>
              </a:defRPr>
            </a:lvl1pPr>
            <a:lvl2pPr marL="1320800" indent="-660400">
              <a:spcBef>
                <a:spcPts val="4200"/>
              </a:spcBef>
              <a:buSzPct val="25000"/>
              <a:buBlip>
                <a:blip r:embed="rId3"/>
              </a:buBlip>
              <a:defRPr sz="5200">
                <a:solidFill>
                  <a:srgbClr val="3E231A"/>
                </a:solidFill>
                <a:latin typeface="Papyrus"/>
                <a:ea typeface="Papyrus"/>
                <a:cs typeface="Papyrus"/>
                <a:sym typeface="Papyrus"/>
              </a:defRPr>
            </a:lvl2pPr>
            <a:lvl3pPr marL="1981200" indent="-660400">
              <a:spcBef>
                <a:spcPts val="4200"/>
              </a:spcBef>
              <a:buSzPct val="25000"/>
              <a:buBlip>
                <a:blip r:embed="rId3"/>
              </a:buBlip>
              <a:defRPr sz="5200">
                <a:solidFill>
                  <a:srgbClr val="3E231A"/>
                </a:solidFill>
                <a:latin typeface="Papyrus"/>
                <a:ea typeface="Papyrus"/>
                <a:cs typeface="Papyrus"/>
                <a:sym typeface="Papyrus"/>
              </a:defRPr>
            </a:lvl3pPr>
            <a:lvl4pPr marL="2641600" indent="-660400">
              <a:spcBef>
                <a:spcPts val="4200"/>
              </a:spcBef>
              <a:buSzPct val="25000"/>
              <a:buBlip>
                <a:blip r:embed="rId3"/>
              </a:buBlip>
              <a:defRPr sz="5200">
                <a:solidFill>
                  <a:srgbClr val="3E231A"/>
                </a:solidFill>
                <a:latin typeface="Papyrus"/>
                <a:ea typeface="Papyrus"/>
                <a:cs typeface="Papyrus"/>
                <a:sym typeface="Papyrus"/>
              </a:defRPr>
            </a:lvl4pPr>
            <a:lvl5pPr marL="3302000" indent="-660400">
              <a:spcBef>
                <a:spcPts val="4200"/>
              </a:spcBef>
              <a:buSzPct val="25000"/>
              <a:buBlip>
                <a:blip r:embed="rId3"/>
              </a:buBlip>
              <a:defRPr sz="5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1" name="Pyramids of Giza silhouetted against an orange sunset"/>
          <p:cNvSpPr/>
          <p:nvPr>
            <p:ph type="pic" sz="half" idx="21"/>
          </p:nvPr>
        </p:nvSpPr>
        <p:spPr>
          <a:xfrm>
            <a:off x="10109200" y="3606800"/>
            <a:ext cx="12472592" cy="8382000"/>
          </a:xfrm>
          <a:prstGeom prst="rect">
            <a:avLst/>
          </a:prstGeom>
          <a:ln w="9525">
            <a:round/>
          </a:ln>
        </p:spPr>
        <p:txBody>
          <a:bodyPr lIns="91439" tIns="45719" rIns="91439" bIns="45719" anchor="t">
            <a:noAutofit/>
          </a:bodyPr>
          <a:lstStyle/>
          <a:p>
            <a:pPr/>
          </a:p>
        </p:txBody>
      </p:sp>
      <p:sp>
        <p:nvSpPr>
          <p:cNvPr id="142" name="Title Text"/>
          <p:cNvSpPr txBox="1"/>
          <p:nvPr>
            <p:ph type="title"/>
          </p:nvPr>
        </p:nvSpPr>
        <p:spPr>
          <a:xfrm>
            <a:off x="2374900" y="889000"/>
            <a:ext cx="19621500" cy="2959100"/>
          </a:xfrm>
          <a:prstGeom prst="rect">
            <a:avLst/>
          </a:prstGeom>
        </p:spPr>
        <p:txBody>
          <a:bodyPr/>
          <a:lstStyle>
            <a:lvl1pPr algn="ctr">
              <a:lnSpc>
                <a:spcPct val="100000"/>
              </a:lnSpc>
              <a:defRPr cap="none" sz="10000">
                <a:solidFill>
                  <a:srgbClr val="3E231A"/>
                </a:solidFill>
                <a:latin typeface="Papyrus"/>
                <a:ea typeface="Papyrus"/>
                <a:cs typeface="Papyrus"/>
                <a:sym typeface="Papyrus"/>
              </a:defRPr>
            </a:lvl1pPr>
          </a:lstStyle>
          <a:p>
            <a:pPr/>
            <a:r>
              <a:t>Title Text</a:t>
            </a:r>
          </a:p>
        </p:txBody>
      </p:sp>
      <p:sp>
        <p:nvSpPr>
          <p:cNvPr id="143" name="Body Level One…"/>
          <p:cNvSpPr txBox="1"/>
          <p:nvPr>
            <p:ph type="body" sz="half" idx="1"/>
          </p:nvPr>
        </p:nvSpPr>
        <p:spPr>
          <a:xfrm>
            <a:off x="2374900" y="4140200"/>
            <a:ext cx="9410700" cy="7874000"/>
          </a:xfrm>
          <a:prstGeom prst="rect">
            <a:avLst/>
          </a:prstGeom>
        </p:spPr>
        <p:txBody>
          <a:bodyPr/>
          <a:lstStyle>
            <a:lvl1pPr marL="533400" indent="-533400">
              <a:spcBef>
                <a:spcPts val="3900"/>
              </a:spcBef>
              <a:buSzPct val="25000"/>
              <a:buBlip>
                <a:blip r:embed="rId3"/>
              </a:buBlip>
              <a:defRPr sz="4200">
                <a:solidFill>
                  <a:srgbClr val="3E231A"/>
                </a:solidFill>
                <a:latin typeface="Papyrus"/>
                <a:ea typeface="Papyrus"/>
                <a:cs typeface="Papyrus"/>
                <a:sym typeface="Papyrus"/>
              </a:defRPr>
            </a:lvl1pPr>
            <a:lvl2pPr marL="1066800" indent="-533400">
              <a:spcBef>
                <a:spcPts val="3900"/>
              </a:spcBef>
              <a:buSzPct val="25000"/>
              <a:buBlip>
                <a:blip r:embed="rId3"/>
              </a:buBlip>
              <a:defRPr sz="4200">
                <a:solidFill>
                  <a:srgbClr val="3E231A"/>
                </a:solidFill>
                <a:latin typeface="Papyrus"/>
                <a:ea typeface="Papyrus"/>
                <a:cs typeface="Papyrus"/>
                <a:sym typeface="Papyrus"/>
              </a:defRPr>
            </a:lvl2pPr>
            <a:lvl3pPr marL="1600200" indent="-533400">
              <a:spcBef>
                <a:spcPts val="3900"/>
              </a:spcBef>
              <a:buSzPct val="25000"/>
              <a:buBlip>
                <a:blip r:embed="rId3"/>
              </a:buBlip>
              <a:defRPr sz="4200">
                <a:solidFill>
                  <a:srgbClr val="3E231A"/>
                </a:solidFill>
                <a:latin typeface="Papyrus"/>
                <a:ea typeface="Papyrus"/>
                <a:cs typeface="Papyrus"/>
                <a:sym typeface="Papyrus"/>
              </a:defRPr>
            </a:lvl3pPr>
            <a:lvl4pPr marL="2133600" indent="-533400">
              <a:spcBef>
                <a:spcPts val="3900"/>
              </a:spcBef>
              <a:buSzPct val="25000"/>
              <a:buBlip>
                <a:blip r:embed="rId3"/>
              </a:buBlip>
              <a:defRPr sz="4200">
                <a:solidFill>
                  <a:srgbClr val="3E231A"/>
                </a:solidFill>
                <a:latin typeface="Papyrus"/>
                <a:ea typeface="Papyrus"/>
                <a:cs typeface="Papyrus"/>
                <a:sym typeface="Papyrus"/>
              </a:defRPr>
            </a:lvl4pPr>
            <a:lvl5pPr marL="2667000" indent="-533400">
              <a:spcBef>
                <a:spcPts val="3900"/>
              </a:spcBef>
              <a:buSzPct val="25000"/>
              <a:buBlip>
                <a:blip r:embed="rId3"/>
              </a:buBlip>
              <a:defRPr sz="4200">
                <a:solidFill>
                  <a:srgbClr val="3E231A"/>
                </a:solidFill>
                <a:latin typeface="Papyrus"/>
                <a:ea typeface="Papyrus"/>
                <a:cs typeface="Papyrus"/>
                <a:sym typeface="Papyrus"/>
              </a:defRPr>
            </a:lvl5pPr>
          </a:lstStyle>
          <a:p>
            <a:pPr/>
            <a:r>
              <a:t>Body Level One</a:t>
            </a:r>
          </a:p>
          <a:p>
            <a:pPr lvl="1"/>
            <a:r>
              <a:t>Body Level Two</a:t>
            </a:r>
          </a:p>
          <a:p>
            <a:pPr lvl="2"/>
            <a:r>
              <a:t>Body Level Three</a:t>
            </a:r>
          </a:p>
          <a:p>
            <a:pPr lvl="3"/>
            <a:r>
              <a:t>Body Level Four</a:t>
            </a:r>
          </a:p>
          <a:p>
            <a:pPr lvl="4"/>
            <a:r>
              <a:t>Body Level Five</a:t>
            </a:r>
          </a:p>
        </p:txBody>
      </p:sp>
      <p:sp>
        <p:nvSpPr>
          <p:cNvPr id="144" name="Slide Number"/>
          <p:cNvSpPr txBox="1"/>
          <p:nvPr>
            <p:ph type="sldNum" sz="quarter" idx="2"/>
          </p:nvPr>
        </p:nvSpPr>
        <p:spPr>
          <a:xfrm>
            <a:off x="11993858" y="13144500"/>
            <a:ext cx="393205" cy="571500"/>
          </a:xfrm>
          <a:prstGeom prst="rect">
            <a:avLst/>
          </a:prstGeom>
        </p:spPr>
        <p:txBody>
          <a:bodyPr anchor="b"/>
          <a:lstStyle>
            <a:lvl1pPr>
              <a:defRPr>
                <a:solidFill>
                  <a:srgbClr val="3E231A"/>
                </a:solidFill>
                <a:latin typeface="Papyrus"/>
                <a:ea typeface="Papyrus"/>
                <a:cs typeface="Papyrus"/>
                <a:sym typeface="Papyru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3" name="Rock formations in the turquoise waters of Algarve, Portugal"/>
          <p:cNvSpPr/>
          <p:nvPr>
            <p:ph type="pic" idx="21"/>
          </p:nvPr>
        </p:nvSpPr>
        <p:spPr>
          <a:xfrm>
            <a:off x="927100" y="-1765300"/>
            <a:ext cx="22529800" cy="15019865"/>
          </a:xfrm>
          <a:prstGeom prst="rect">
            <a:avLst/>
          </a:prstGeom>
          <a:ln w="9525">
            <a:round/>
          </a:ln>
        </p:spPr>
        <p:txBody>
          <a:bodyPr lIns="91439" tIns="45719" rIns="91439" bIns="45719" anchor="t">
            <a:noAutofit/>
          </a:bodyPr>
          <a:lstStyle/>
          <a:p>
            <a:pPr/>
          </a:p>
        </p:txBody>
      </p:sp>
      <p:sp>
        <p:nvSpPr>
          <p:cNvPr id="24" name="Title Text"/>
          <p:cNvSpPr txBox="1"/>
          <p:nvPr>
            <p:ph type="title"/>
          </p:nvPr>
        </p:nvSpPr>
        <p:spPr>
          <a:xfrm>
            <a:off x="952500" y="9982200"/>
            <a:ext cx="22479000" cy="1574800"/>
          </a:xfrm>
          <a:prstGeom prst="rect">
            <a:avLst/>
          </a:prstGeom>
        </p:spPr>
        <p:txBody>
          <a:bodyPr anchor="b"/>
          <a:lstStyle/>
          <a:p>
            <a:pPr/>
            <a:r>
              <a:t>Title Text</a:t>
            </a:r>
          </a:p>
        </p:txBody>
      </p:sp>
      <p:sp>
        <p:nvSpPr>
          <p:cNvPr id="25" name="Body Level One…"/>
          <p:cNvSpPr txBox="1"/>
          <p:nvPr>
            <p:ph type="body" sz="quarter" idx="1"/>
          </p:nvPr>
        </p:nvSpPr>
        <p:spPr>
          <a:xfrm>
            <a:off x="952500" y="11620500"/>
            <a:ext cx="224790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3" name="Title Text"/>
          <p:cNvSpPr txBox="1"/>
          <p:nvPr>
            <p:ph type="title"/>
          </p:nvPr>
        </p:nvSpPr>
        <p:spPr>
          <a:xfrm>
            <a:off x="952500" y="5435600"/>
            <a:ext cx="22479000" cy="2857500"/>
          </a:xfrm>
          <a:prstGeom prst="rect">
            <a:avLst/>
          </a:prstGeom>
        </p:spPr>
        <p:txBody>
          <a:bodyPr/>
          <a:lstStyle/>
          <a:p>
            <a:pPr/>
            <a:r>
              <a:t>Title Text</a:t>
            </a:r>
          </a:p>
        </p:txBody>
      </p:sp>
      <p:sp>
        <p:nvSpPr>
          <p:cNvPr id="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41" name="Lighthouse in Portugal with coastal rock formations in the foreground overlooking the ocean at sunset "/>
          <p:cNvSpPr/>
          <p:nvPr>
            <p:ph type="pic" idx="21"/>
          </p:nvPr>
        </p:nvSpPr>
        <p:spPr>
          <a:xfrm>
            <a:off x="12623800" y="-1346200"/>
            <a:ext cx="10928468" cy="16319500"/>
          </a:xfrm>
          <a:prstGeom prst="rect">
            <a:avLst/>
          </a:prstGeom>
          <a:ln w="9525">
            <a:round/>
          </a:ln>
        </p:spPr>
        <p:txBody>
          <a:bodyPr lIns="91439" tIns="45719" rIns="91439" bIns="45719" anchor="t">
            <a:noAutofit/>
          </a:bodyPr>
          <a:lstStyle/>
          <a:p>
            <a:pPr/>
          </a:p>
        </p:txBody>
      </p:sp>
      <p:sp>
        <p:nvSpPr>
          <p:cNvPr id="42" name="Title Text"/>
          <p:cNvSpPr txBox="1"/>
          <p:nvPr>
            <p:ph type="title"/>
          </p:nvPr>
        </p:nvSpPr>
        <p:spPr>
          <a:xfrm>
            <a:off x="952500" y="3378200"/>
            <a:ext cx="10934700" cy="8534400"/>
          </a:xfrm>
          <a:prstGeom prst="rect">
            <a:avLst/>
          </a:prstGeom>
        </p:spPr>
        <p:txBody>
          <a:bodyPr anchor="t"/>
          <a:lstStyle/>
          <a:p>
            <a:pPr/>
            <a:r>
              <a:t>Title Text</a:t>
            </a:r>
          </a:p>
        </p:txBody>
      </p:sp>
      <p:sp>
        <p:nvSpPr>
          <p:cNvPr id="43" name="Body Level One…"/>
          <p:cNvSpPr txBox="1"/>
          <p:nvPr>
            <p:ph type="body" sz="quarter" idx="1"/>
          </p:nvPr>
        </p:nvSpPr>
        <p:spPr>
          <a:xfrm>
            <a:off x="952500" y="1638300"/>
            <a:ext cx="10934700" cy="1181100"/>
          </a:xfrm>
          <a:prstGeom prst="rect">
            <a:avLst/>
          </a:prstGeom>
        </p:spPr>
        <p:txBody>
          <a:bodyPr anchor="t"/>
          <a:lstStyle>
            <a:lvl1pPr marL="0" indent="0">
              <a:lnSpc>
                <a:spcPct val="120000"/>
              </a:lnSpc>
              <a:spcBef>
                <a:spcPts val="0"/>
              </a:spcBef>
              <a:buSzTx/>
              <a:buNone/>
              <a:defRPr sz="3200"/>
            </a:lvl1pPr>
            <a:lvl2pPr marL="0" indent="0">
              <a:lnSpc>
                <a:spcPct val="120000"/>
              </a:lnSpc>
              <a:spcBef>
                <a:spcPts val="0"/>
              </a:spcBef>
              <a:buSzTx/>
              <a:buNone/>
              <a:defRPr sz="3200"/>
            </a:lvl2pPr>
            <a:lvl3pPr marL="0" indent="0">
              <a:lnSpc>
                <a:spcPct val="120000"/>
              </a:lnSpc>
              <a:spcBef>
                <a:spcPts val="0"/>
              </a:spcBef>
              <a:buSzTx/>
              <a:buNone/>
              <a:defRPr sz="3200"/>
            </a:lvl3pPr>
            <a:lvl4pPr marL="0" indent="0">
              <a:lnSpc>
                <a:spcPct val="120000"/>
              </a:lnSpc>
              <a:spcBef>
                <a:spcPts val="0"/>
              </a:spcBef>
              <a:buSzTx/>
              <a:buNone/>
              <a:defRPr sz="3200"/>
            </a:lvl4pPr>
            <a:lvl5pPr marL="0" indent="0">
              <a:lnSpc>
                <a:spcPct val="120000"/>
              </a:lnSpc>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51" name="Line"/>
          <p:cNvSpPr/>
          <p:nvPr/>
        </p:nvSpPr>
        <p:spPr>
          <a:xfrm>
            <a:off x="952500" y="3619500"/>
            <a:ext cx="22494922"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52" name="Title Text"/>
          <p:cNvSpPr txBox="1"/>
          <p:nvPr>
            <p:ph type="title"/>
          </p:nvPr>
        </p:nvSpPr>
        <p:spPr>
          <a:prstGeom prst="rect">
            <a:avLst/>
          </a:prstGeom>
        </p:spPr>
        <p:txBody>
          <a:bodyPr/>
          <a:lstStyle/>
          <a:p>
            <a:pPr/>
            <a:r>
              <a:t>Title Text</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6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61" name="Title Text"/>
          <p:cNvSpPr txBox="1"/>
          <p:nvPr>
            <p:ph type="title"/>
          </p:nvPr>
        </p:nvSpPr>
        <p:spPr>
          <a:prstGeom prst="rect">
            <a:avLst/>
          </a:prstGeom>
        </p:spPr>
        <p:txBody>
          <a:bodyPr/>
          <a:lstStyle/>
          <a:p>
            <a:pPr/>
            <a:r>
              <a:t>Title Text</a:t>
            </a:r>
          </a:p>
        </p:txBody>
      </p:sp>
      <p:sp>
        <p:nvSpPr>
          <p:cNvPr id="62" name="Body Level One…"/>
          <p:cNvSpPr txBox="1"/>
          <p:nvPr>
            <p:ph type="body" idx="1"/>
          </p:nvPr>
        </p:nvSpPr>
        <p:spPr>
          <a:xfrm>
            <a:off x="952500" y="4267200"/>
            <a:ext cx="22479000" cy="80518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70" name="Line"/>
          <p:cNvSpPr/>
          <p:nvPr/>
        </p:nvSpPr>
        <p:spPr>
          <a:xfrm>
            <a:off x="952500" y="36195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71" name="Rock formations in the turquoise waters of Algarve, Portugal"/>
          <p:cNvSpPr/>
          <p:nvPr>
            <p:ph type="pic" sz="half" idx="21"/>
          </p:nvPr>
        </p:nvSpPr>
        <p:spPr>
          <a:xfrm>
            <a:off x="381000" y="4229100"/>
            <a:ext cx="11684000" cy="7789334"/>
          </a:xfrm>
          <a:prstGeom prst="rect">
            <a:avLst/>
          </a:prstGeom>
          <a:ln w="9525">
            <a:round/>
          </a:ln>
        </p:spPr>
        <p:txBody>
          <a:bodyPr lIns="91439" tIns="45719" rIns="91439" bIns="45719" anchor="t">
            <a:noAutofit/>
          </a:bodyPr>
          <a:lstStyle/>
          <a:p>
            <a:pPr/>
          </a:p>
        </p:txBody>
      </p:sp>
      <p:sp>
        <p:nvSpPr>
          <p:cNvPr id="72" name="Title Text"/>
          <p:cNvSpPr txBox="1"/>
          <p:nvPr>
            <p:ph type="title"/>
          </p:nvPr>
        </p:nvSpPr>
        <p:spPr>
          <a:prstGeom prst="rect">
            <a:avLst/>
          </a:prstGeom>
        </p:spPr>
        <p:txBody>
          <a:bodyPr/>
          <a:lstStyle/>
          <a:p>
            <a:pPr/>
            <a:r>
              <a:t>Title Text</a:t>
            </a:r>
          </a:p>
        </p:txBody>
      </p:sp>
      <p:sp>
        <p:nvSpPr>
          <p:cNvPr id="73" name="Body Level One…"/>
          <p:cNvSpPr txBox="1"/>
          <p:nvPr>
            <p:ph type="body" sz="half" idx="1"/>
          </p:nvPr>
        </p:nvSpPr>
        <p:spPr>
          <a:xfrm>
            <a:off x="12687300" y="4114800"/>
            <a:ext cx="10744200" cy="7950200"/>
          </a:xfrm>
          <a:prstGeom prst="rect">
            <a:avLst/>
          </a:prstGeom>
        </p:spPr>
        <p:txBody>
          <a:bodyPr/>
          <a:lstStyle>
            <a:lvl1pPr marL="495300" indent="-495300">
              <a:spcBef>
                <a:spcPts val="4500"/>
              </a:spcBef>
              <a:buSzPct val="30000"/>
              <a:buBlip>
                <a:blip r:embed="rId2"/>
              </a:buBlip>
              <a:defRPr sz="4200"/>
            </a:lvl1pPr>
            <a:lvl2pPr marL="990600" indent="-495300">
              <a:spcBef>
                <a:spcPts val="4500"/>
              </a:spcBef>
              <a:buSzPct val="30000"/>
              <a:buBlip>
                <a:blip r:embed="rId2"/>
              </a:buBlip>
              <a:defRPr sz="4200"/>
            </a:lvl2pPr>
            <a:lvl3pPr marL="1485900" indent="-495300">
              <a:spcBef>
                <a:spcPts val="4500"/>
              </a:spcBef>
              <a:buSzPct val="30000"/>
              <a:buBlip>
                <a:blip r:embed="rId2"/>
              </a:buBlip>
              <a:defRPr sz="4200"/>
            </a:lvl3pPr>
            <a:lvl4pPr marL="1981200" indent="-495300">
              <a:spcBef>
                <a:spcPts val="4500"/>
              </a:spcBef>
              <a:buSzPct val="30000"/>
              <a:buBlip>
                <a:blip r:embed="rId2"/>
              </a:buBlip>
              <a:defRPr sz="4200"/>
            </a:lvl4pPr>
            <a:lvl5pPr marL="2476500" indent="-495300">
              <a:spcBef>
                <a:spcPts val="4500"/>
              </a:spcBef>
              <a:buSzPct val="30000"/>
              <a:buBlip>
                <a:blip r:embed="rId2"/>
              </a:buBlip>
              <a:defRPr sz="4200"/>
            </a:lvl5pPr>
          </a:lstStyle>
          <a:p>
            <a:pPr/>
            <a:r>
              <a:t>Body Level One</a:t>
            </a:r>
          </a:p>
          <a:p>
            <a:pPr lvl="1"/>
            <a:r>
              <a:t>Body Level Two</a:t>
            </a:r>
          </a:p>
          <a:p>
            <a:pPr lvl="2"/>
            <a:r>
              <a:t>Body Level Three</a:t>
            </a:r>
          </a:p>
          <a:p>
            <a:pPr lvl="3"/>
            <a:r>
              <a:t>Body Level Four</a:t>
            </a:r>
          </a:p>
          <a:p>
            <a:pPr lvl="4"/>
            <a:r>
              <a:t>Body Level Five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81"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9" name="Green and yellow boat at water’s edge across from the village of Ferragudo, Portugal at duskFishermen boats at sea near village at dusk in Algarve, south of Portugal."/>
          <p:cNvSpPr/>
          <p:nvPr>
            <p:ph type="pic" sz="half" idx="21"/>
          </p:nvPr>
        </p:nvSpPr>
        <p:spPr>
          <a:xfrm>
            <a:off x="13208000" y="520700"/>
            <a:ext cx="10909968" cy="7277100"/>
          </a:xfrm>
          <a:prstGeom prst="rect">
            <a:avLst/>
          </a:prstGeom>
          <a:ln w="9525">
            <a:round/>
          </a:ln>
        </p:spPr>
        <p:txBody>
          <a:bodyPr lIns="91439" tIns="45719" rIns="91439" bIns="45719" anchor="t">
            <a:noAutofit/>
          </a:bodyPr>
          <a:lstStyle/>
          <a:p>
            <a:pPr/>
          </a:p>
        </p:txBody>
      </p:sp>
      <p:sp>
        <p:nvSpPr>
          <p:cNvPr id="90" name="Rock formations in the turquoise waters of Algarve, Portugal"/>
          <p:cNvSpPr/>
          <p:nvPr>
            <p:ph type="pic" sz="half" idx="22"/>
          </p:nvPr>
        </p:nvSpPr>
        <p:spPr>
          <a:xfrm>
            <a:off x="13208000" y="6146800"/>
            <a:ext cx="10160000" cy="6773334"/>
          </a:xfrm>
          <a:prstGeom prst="rect">
            <a:avLst/>
          </a:prstGeom>
          <a:ln w="9525">
            <a:round/>
          </a:ln>
        </p:spPr>
        <p:txBody>
          <a:bodyPr lIns="91439" tIns="45719" rIns="91439" bIns="45719" anchor="t">
            <a:noAutofit/>
          </a:bodyPr>
          <a:lstStyle/>
          <a:p>
            <a:pPr/>
          </a:p>
        </p:txBody>
      </p:sp>
      <p:sp>
        <p:nvSpPr>
          <p:cNvPr id="91" name="Lighthouse in Portugal with coastal rock formations in the foreground overlooking the ocean at sunset "/>
          <p:cNvSpPr/>
          <p:nvPr>
            <p:ph type="pic" idx="23"/>
          </p:nvPr>
        </p:nvSpPr>
        <p:spPr>
          <a:xfrm>
            <a:off x="742138" y="-1391145"/>
            <a:ext cx="11855474" cy="17703801"/>
          </a:xfrm>
          <a:prstGeom prst="rect">
            <a:avLst/>
          </a:prstGeom>
          <a:ln w="9525">
            <a:round/>
          </a:ln>
        </p:spPr>
        <p:txBody>
          <a:bodyPr lIns="91439" tIns="45719" rIns="91439" bIns="45719" anchor="t">
            <a:noAutofit/>
          </a:bodyPr>
          <a:lstStyle/>
          <a:p>
            <a:pP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 Id="rId1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2" name="Line"/>
          <p:cNvSpPr/>
          <p:nvPr/>
        </p:nvSpPr>
        <p:spPr>
          <a:xfrm>
            <a:off x="952500" y="13004800"/>
            <a:ext cx="22479000" cy="0"/>
          </a:xfrm>
          <a:prstGeom prst="line">
            <a:avLst/>
          </a:prstGeom>
          <a:ln w="762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3" name="Line"/>
          <p:cNvSpPr/>
          <p:nvPr/>
        </p:nvSpPr>
        <p:spPr>
          <a:xfrm>
            <a:off x="952500" y="711200"/>
            <a:ext cx="22479000" cy="0"/>
          </a:xfrm>
          <a:prstGeom prst="line">
            <a:avLst/>
          </a:pr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 name="Body Level One…"/>
          <p:cNvSpPr txBox="1"/>
          <p:nvPr>
            <p:ph type="body" idx="1"/>
          </p:nvPr>
        </p:nvSpPr>
        <p:spPr>
          <a:xfrm>
            <a:off x="952500" y="1384300"/>
            <a:ext cx="22479000" cy="10947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5" name="Title Text"/>
          <p:cNvSpPr txBox="1"/>
          <p:nvPr>
            <p:ph type="title"/>
          </p:nvPr>
        </p:nvSpPr>
        <p:spPr>
          <a:xfrm>
            <a:off x="952500" y="838200"/>
            <a:ext cx="22479000" cy="2679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6" name="Slide Number"/>
          <p:cNvSpPr txBox="1"/>
          <p:nvPr>
            <p:ph type="sldNum" sz="quarter" idx="2"/>
          </p:nvPr>
        </p:nvSpPr>
        <p:spPr>
          <a:xfrm>
            <a:off x="22923500" y="12319000"/>
            <a:ext cx="419100" cy="457200"/>
          </a:xfrm>
          <a:prstGeom prst="rect">
            <a:avLst/>
          </a:prstGeom>
          <a:ln w="12700">
            <a:miter lim="400000"/>
          </a:ln>
        </p:spPr>
        <p:txBody>
          <a:bodyPr wrap="none" lIns="50800" tIns="50800" rIns="50800" bIns="50800">
            <a:spAutoFit/>
          </a:bodyPr>
          <a:lstStyle>
            <a:lvl1pP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Lst>
  <p:transition xmlns:p14="http://schemas.microsoft.com/office/powerpoint/2010/main" spd="med" advClick="1"/>
  <p:txStyles>
    <p:titleStyle>
      <a:lvl1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1pPr>
      <a:lvl2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2pPr>
      <a:lvl3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3pPr>
      <a:lvl4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4pPr>
      <a:lvl5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5pPr>
      <a:lvl6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6pPr>
      <a:lvl7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7pPr>
      <a:lvl8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8pPr>
      <a:lvl9pPr marL="0" marR="0" indent="0" algn="l" defTabSz="825500" rtl="0" latinLnBrk="0">
        <a:lnSpc>
          <a:spcPct val="90000"/>
        </a:lnSpc>
        <a:spcBef>
          <a:spcPts val="0"/>
        </a:spcBef>
        <a:spcAft>
          <a:spcPts val="0"/>
        </a:spcAft>
        <a:buClrTx/>
        <a:buSzTx/>
        <a:buFontTx/>
        <a:buNone/>
        <a:tabLst/>
        <a:defRPr b="0" baseline="0" cap="all" i="0" spc="0" strike="noStrike" sz="9000" u="none">
          <a:solidFill>
            <a:srgbClr val="606060"/>
          </a:solidFill>
          <a:uFillTx/>
          <a:latin typeface="+mj-lt"/>
          <a:ea typeface="+mj-ea"/>
          <a:cs typeface="+mj-cs"/>
          <a:sym typeface="Gill Sans Light"/>
        </a:defRPr>
      </a:lvl9pPr>
    </p:titleStyle>
    <p:bodyStyle>
      <a:lvl1pPr marL="571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1pPr>
      <a:lvl2pPr marL="1143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2pPr>
      <a:lvl3pPr marL="1714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3pPr>
      <a:lvl4pPr marL="2286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4pPr>
      <a:lvl5pPr marL="2857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5pPr>
      <a:lvl6pPr marL="3429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6pPr>
      <a:lvl7pPr marL="4000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7pPr>
      <a:lvl8pPr marL="45720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8pPr>
      <a:lvl9pPr marL="5143500" marR="0" indent="-571500" algn="l" defTabSz="825500" rtl="0" latinLnBrk="0">
        <a:lnSpc>
          <a:spcPct val="100000"/>
        </a:lnSpc>
        <a:spcBef>
          <a:spcPts val="5900"/>
        </a:spcBef>
        <a:spcAft>
          <a:spcPts val="0"/>
        </a:spcAft>
        <a:buClrTx/>
        <a:buSzPct val="30000"/>
        <a:buFontTx/>
        <a:buBlip>
          <a:blip r:embed="rId3"/>
        </a:buBlip>
        <a:tabLst/>
        <a:defRPr b="0" baseline="0" cap="none" i="0" spc="0" strike="noStrike" sz="4600" u="none">
          <a:solidFill>
            <a:srgbClr val="606060"/>
          </a:solidFill>
          <a:uFillTx/>
          <a:latin typeface="+mn-lt"/>
          <a:ea typeface="+mn-ea"/>
          <a:cs typeface="+mn-cs"/>
          <a:sym typeface="Gill Sans"/>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jpeg"/><Relationship Id="rId4" Type="http://schemas.openxmlformats.org/officeDocument/2006/relationships/image" Target="../media/image1.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4.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Rock formations in the turquoise waters of Algarve, Portugal" descr="Rock formations in the turquoise waters of Algarve, Portugal"/>
          <p:cNvPicPr>
            <a:picLocks noChangeAspect="0"/>
          </p:cNvPicPr>
          <p:nvPr>
            <p:ph type="pic" idx="21"/>
          </p:nvPr>
        </p:nvPicPr>
        <p:blipFill>
          <a:blip r:embed="rId2">
            <a:extLst/>
          </a:blip>
          <a:stretch>
            <a:fillRect/>
          </a:stretch>
        </p:blipFill>
        <p:spPr>
          <a:xfrm>
            <a:off x="825500" y="1320800"/>
            <a:ext cx="22733000" cy="8331200"/>
          </a:xfrm>
          <a:prstGeom prst="rect">
            <a:avLst/>
          </a:prstGeom>
        </p:spPr>
      </p:pic>
      <p:sp>
        <p:nvSpPr>
          <p:cNvPr id="154" name="The Revelation of Jesus Christ"/>
          <p:cNvSpPr txBox="1"/>
          <p:nvPr>
            <p:ph type="title"/>
          </p:nvPr>
        </p:nvSpPr>
        <p:spPr>
          <a:prstGeom prst="rect">
            <a:avLst/>
          </a:prstGeom>
        </p:spPr>
        <p:txBody>
          <a:bodyPr/>
          <a:lstStyle/>
          <a:p>
            <a:pPr/>
            <a:r>
              <a:t>The Revelation of Jesus Christ</a:t>
            </a:r>
          </a:p>
        </p:txBody>
      </p:sp>
      <p:sp>
        <p:nvSpPr>
          <p:cNvPr id="155" name="Vision 2 , Part 8 (11:7-11:18) - Trumpet 6, Part 3 and Trumpet 7"/>
          <p:cNvSpPr txBox="1"/>
          <p:nvPr>
            <p:ph type="body" sz="quarter" idx="1"/>
          </p:nvPr>
        </p:nvSpPr>
        <p:spPr>
          <a:prstGeom prst="rect">
            <a:avLst/>
          </a:prstGeom>
        </p:spPr>
        <p:txBody>
          <a:bodyPr/>
          <a:lstStyle/>
          <a:p>
            <a:pPr/>
            <a:r>
              <a:t>Vision 2 , Part 8 (11:7-11:18) - Trumpet 6, Part 3 and Trumpet 7</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he Waldensians"/>
          <p:cNvSpPr txBox="1"/>
          <p:nvPr>
            <p:ph type="title"/>
          </p:nvPr>
        </p:nvSpPr>
        <p:spPr>
          <a:prstGeom prst="rect">
            <a:avLst/>
          </a:prstGeom>
        </p:spPr>
        <p:txBody>
          <a:bodyPr/>
          <a:lstStyle/>
          <a:p>
            <a:pPr/>
            <a:r>
              <a:t>The Waldensians</a:t>
            </a:r>
          </a:p>
        </p:txBody>
      </p:sp>
      <p:sp>
        <p:nvSpPr>
          <p:cNvPr id="197" name="One of the first efforts to translate the Bible into a local dialect…"/>
          <p:cNvSpPr txBox="1"/>
          <p:nvPr>
            <p:ph type="body" idx="1"/>
          </p:nvPr>
        </p:nvSpPr>
        <p:spPr>
          <a:prstGeom prst="rect">
            <a:avLst/>
          </a:prstGeom>
        </p:spPr>
        <p:txBody>
          <a:bodyPr/>
          <a:lstStyle/>
          <a:p>
            <a:pPr marL="537209" indent="-537209" defTabSz="775969">
              <a:lnSpc>
                <a:spcPct val="120000"/>
              </a:lnSpc>
              <a:spcBef>
                <a:spcPts val="2200"/>
              </a:spcBef>
              <a:buBlip>
                <a:blip r:embed="rId3"/>
              </a:buBlip>
              <a:defRPr sz="5828"/>
            </a:pPr>
            <a:r>
              <a:t>One of the first efforts to translate the Bible into a local dialect</a:t>
            </a:r>
          </a:p>
          <a:p>
            <a:pPr marL="537209" indent="-537209" defTabSz="775969">
              <a:lnSpc>
                <a:spcPct val="120000"/>
              </a:lnSpc>
              <a:spcBef>
                <a:spcPts val="2200"/>
              </a:spcBef>
              <a:buBlip>
                <a:blip r:embed="rId3"/>
              </a:buBlip>
              <a:defRPr sz="5828"/>
            </a:pPr>
            <a:r>
              <a:t>Endeavored to publicly preach the gospel to people in their native tongues</a:t>
            </a:r>
          </a:p>
          <a:p>
            <a:pPr marL="537209" indent="-537209" defTabSz="775969">
              <a:lnSpc>
                <a:spcPct val="120000"/>
              </a:lnSpc>
              <a:spcBef>
                <a:spcPts val="2200"/>
              </a:spcBef>
              <a:buBlip>
                <a:blip r:embed="rId3"/>
              </a:buBlip>
              <a:defRPr sz="5828"/>
            </a:pPr>
            <a:r>
              <a:t>Identified with the poor and chose an impoverished lifestyle</a:t>
            </a:r>
          </a:p>
          <a:p>
            <a:pPr marL="537209" indent="-537209" defTabSz="775969">
              <a:lnSpc>
                <a:spcPct val="120000"/>
              </a:lnSpc>
              <a:spcBef>
                <a:spcPts val="2200"/>
              </a:spcBef>
              <a:buBlip>
                <a:blip r:embed="rId3"/>
              </a:buBlip>
              <a:defRPr sz="5828"/>
            </a:pPr>
            <a:r>
              <a:t>Believed in following the teachings and example of Jesus and His disciples</a:t>
            </a:r>
          </a:p>
          <a:p>
            <a:pPr marL="537209" indent="-537209" defTabSz="775969">
              <a:lnSpc>
                <a:spcPct val="110000"/>
              </a:lnSpc>
              <a:spcBef>
                <a:spcPts val="2200"/>
              </a:spcBef>
              <a:buBlip>
                <a:blip r:embed="rId3"/>
              </a:buBlip>
              <a:defRPr sz="5828"/>
            </a:pPr>
            <a:r>
              <a:t>Excommunicated by Pope Lucius III in 1184 and targeted for extermination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7">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7"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Council of Verona, 1184, The inquisition"/>
          <p:cNvSpPr txBox="1"/>
          <p:nvPr>
            <p:ph type="title"/>
          </p:nvPr>
        </p:nvSpPr>
        <p:spPr>
          <a:prstGeom prst="rect">
            <a:avLst/>
          </a:prstGeom>
        </p:spPr>
        <p:txBody>
          <a:bodyPr/>
          <a:lstStyle>
            <a:lvl1pPr>
              <a:defRPr sz="8600"/>
            </a:lvl1pPr>
          </a:lstStyle>
          <a:p>
            <a:pPr/>
            <a:r>
              <a:t>Council of Verona, 1184, The inquisition</a:t>
            </a:r>
          </a:p>
        </p:txBody>
      </p:sp>
      <p:sp>
        <p:nvSpPr>
          <p:cNvPr id="202" name="“All the archbishops and bishops shall visit once or twice a year in person, or by their archdeacons, or by other honourable persons, the places in their diocese where the presence of heretics may be indicated by popular rumor.  Upon arriving there they "/>
          <p:cNvSpPr txBox="1"/>
          <p:nvPr>
            <p:ph type="body" idx="1"/>
          </p:nvPr>
        </p:nvSpPr>
        <p:spPr>
          <a:xfrm>
            <a:off x="952500" y="3721100"/>
            <a:ext cx="22479000" cy="9150350"/>
          </a:xfrm>
          <a:prstGeom prst="rect">
            <a:avLst/>
          </a:prstGeom>
        </p:spPr>
        <p:txBody>
          <a:bodyPr/>
          <a:lstStyle>
            <a:lvl1pPr marL="0" indent="0" defTabSz="784225">
              <a:lnSpc>
                <a:spcPct val="110000"/>
              </a:lnSpc>
              <a:spcBef>
                <a:spcPts val="4200"/>
              </a:spcBef>
              <a:buSzTx/>
              <a:buNone/>
              <a:defRPr sz="5700"/>
            </a:lvl1pPr>
          </a:lstStyle>
          <a:p>
            <a:pPr/>
            <a:r>
              <a:t>“All the archbishops and bishops shall visit once or twice a year in person, or by their archdeacons, or by other honourable persons, the places in their diocese where the presence of heretics may be indicated by popular rumor.  Upon arriving there they shall apply to three or four men of good reputation, or, if it appears necessary, to all the inhabitants of the place, and shall command them to engage themselves by oath...to denounce after diligent search those whom they know to be heretics, those who frequent secret meetings, those whose manner of life is peculiar. The bishops or their archdeacons shall cause the accused to appear, who shall be punished if they fail to exculpate themselves.”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Durant, Age of Faith, p. 770"/>
          <p:cNvSpPr txBox="1"/>
          <p:nvPr>
            <p:ph type="body" idx="21"/>
          </p:nvPr>
        </p:nvSpPr>
        <p:spPr>
          <a:xfrm>
            <a:off x="952500" y="12041516"/>
            <a:ext cx="22479000" cy="711201"/>
          </a:xfrm>
          <a:prstGeom prst="rect">
            <a:avLst/>
          </a:prstGeom>
        </p:spPr>
        <p:txBody>
          <a:bodyPr/>
          <a:lstStyle/>
          <a:p>
            <a:pPr/>
            <a:r>
              <a:t>–Durant, Age of Faith, p. 770</a:t>
            </a:r>
          </a:p>
        </p:txBody>
      </p:sp>
      <p:sp>
        <p:nvSpPr>
          <p:cNvPr id="207" name="“…to check [the Waldenses'] increase, a Council of Toulouse in 1229 decreed that no lay folk should possess scriptural books except the Psalter and the Hours (which were chiefly Psalms); nor should they read these except in Latin, for no vernacular trans"/>
          <p:cNvSpPr txBox="1"/>
          <p:nvPr>
            <p:ph type="body" idx="22"/>
          </p:nvPr>
        </p:nvSpPr>
        <p:spPr>
          <a:xfrm>
            <a:off x="1125639" y="1486222"/>
            <a:ext cx="22132720" cy="9786622"/>
          </a:xfrm>
          <a:prstGeom prst="rect">
            <a:avLst/>
          </a:prstGeom>
        </p:spPr>
        <p:txBody>
          <a:bodyPr/>
          <a:lstStyle>
            <a:lvl1pPr>
              <a:defRPr sz="8100"/>
            </a:lvl1pPr>
          </a:lstStyle>
          <a:p>
            <a:pPr/>
            <a:r>
              <a:t>“…to check [the Waldenses'] increase, a Council of Toulouse in 1229 decreed that no lay folk should possess scriptural books except the Psalter and the Hours (which were chiefly Psalms); nor should they read these except in Latin, for no vernacular translation had yet been examined and guaranteed by the church.” </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Arundel Constitution Condemnation of Wycliffe"/>
          <p:cNvSpPr txBox="1"/>
          <p:nvPr>
            <p:ph type="body" idx="21"/>
          </p:nvPr>
        </p:nvSpPr>
        <p:spPr>
          <a:xfrm>
            <a:off x="952500" y="11768471"/>
            <a:ext cx="22479000" cy="711201"/>
          </a:xfrm>
          <a:prstGeom prst="rect">
            <a:avLst/>
          </a:prstGeom>
        </p:spPr>
        <p:txBody>
          <a:bodyPr/>
          <a:lstStyle/>
          <a:p>
            <a:pPr/>
            <a:r>
              <a:t>–Arundel Constitution Condemnation of Wycliffe</a:t>
            </a:r>
          </a:p>
        </p:txBody>
      </p:sp>
      <p:sp>
        <p:nvSpPr>
          <p:cNvPr id="210" name="“…that no one in the future will translate any text of Scripture into English or into any other text than book, scripture or tract, or that such a book, scripture or tract be read, whether new in the time of said John Wycliffe written or written in the f"/>
          <p:cNvSpPr txBox="1"/>
          <p:nvPr>
            <p:ph type="body" idx="22"/>
          </p:nvPr>
        </p:nvSpPr>
        <p:spPr>
          <a:xfrm>
            <a:off x="952499" y="1083343"/>
            <a:ext cx="22479001" cy="10198101"/>
          </a:xfrm>
          <a:prstGeom prst="rect">
            <a:avLst/>
          </a:prstGeom>
        </p:spPr>
        <p:txBody>
          <a:bodyPr/>
          <a:lstStyle>
            <a:lvl1pPr>
              <a:defRPr sz="6500"/>
            </a:lvl1pPr>
          </a:lstStyle>
          <a:p>
            <a:pPr/>
            <a:r>
              <a:t>“…that no one in the future will translate any text of Scripture into English or into any other text than book, scripture or tract, or that such a book, scripture or tract be read, whether new in the time of said John Wycliffe written or written in the future, whether in part or as a whole, public or hidden. This is under the punishment of the greater excommunication until the bishop of the place or, if necessary, a provincial council approves the said translation. But those who act against it should be punished like a heretic and false teacher..”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Fifth Lateran council - 1512-1517"/>
          <p:cNvSpPr txBox="1"/>
          <p:nvPr>
            <p:ph type="title"/>
          </p:nvPr>
        </p:nvSpPr>
        <p:spPr>
          <a:prstGeom prst="rect">
            <a:avLst/>
          </a:prstGeom>
        </p:spPr>
        <p:txBody>
          <a:bodyPr/>
          <a:lstStyle/>
          <a:p>
            <a:pPr/>
            <a:r>
              <a:t>Fifth Lateran council - 1512-1517</a:t>
            </a:r>
          </a:p>
        </p:txBody>
      </p:sp>
      <p:sp>
        <p:nvSpPr>
          <p:cNvPr id="215" name="An attempt to re-consolidate papal power…"/>
          <p:cNvSpPr txBox="1"/>
          <p:nvPr>
            <p:ph type="body" idx="1"/>
          </p:nvPr>
        </p:nvSpPr>
        <p:spPr>
          <a:xfrm>
            <a:off x="952500" y="3721100"/>
            <a:ext cx="22479000" cy="9150350"/>
          </a:xfrm>
          <a:prstGeom prst="rect">
            <a:avLst/>
          </a:prstGeom>
        </p:spPr>
        <p:txBody>
          <a:bodyPr/>
          <a:lstStyle/>
          <a:p>
            <a:pPr marL="571499" indent="-571499">
              <a:lnSpc>
                <a:spcPct val="110000"/>
              </a:lnSpc>
              <a:spcBef>
                <a:spcPts val="2400"/>
              </a:spcBef>
              <a:buBlip>
                <a:blip r:embed="rId3"/>
              </a:buBlip>
              <a:defRPr sz="5100"/>
            </a:pPr>
            <a:r>
              <a:t>An attempt to re-consolidate papal power</a:t>
            </a:r>
          </a:p>
          <a:p>
            <a:pPr marL="571499" indent="-571499">
              <a:lnSpc>
                <a:spcPct val="110000"/>
              </a:lnSpc>
              <a:spcBef>
                <a:spcPts val="2400"/>
              </a:spcBef>
              <a:buBlip>
                <a:blip r:embed="rId3"/>
              </a:buBlip>
              <a:defRPr sz="5100"/>
            </a:pPr>
            <a:r>
              <a:t>Ottoman Empire threatened Hungary – the pope called for another crusade.</a:t>
            </a:r>
          </a:p>
          <a:p>
            <a:pPr marL="571499" indent="-571499">
              <a:lnSpc>
                <a:spcPct val="110000"/>
              </a:lnSpc>
              <a:spcBef>
                <a:spcPts val="2400"/>
              </a:spcBef>
              <a:buBlip>
                <a:blip r:embed="rId3"/>
              </a:buBlip>
              <a:defRPr sz="5100"/>
            </a:pPr>
            <a:r>
              <a:t>A sect known as the Bohemian brethren were invited to plead their case before the Pope.</a:t>
            </a:r>
          </a:p>
          <a:p>
            <a:pPr lvl="1">
              <a:lnSpc>
                <a:spcPct val="110000"/>
              </a:lnSpc>
              <a:spcBef>
                <a:spcPts val="2400"/>
              </a:spcBef>
              <a:buBlip>
                <a:blip r:embed="rId3"/>
              </a:buBlip>
              <a:defRPr sz="5100"/>
            </a:pPr>
            <a:r>
              <a:t>It was declared on May 5, 1514, “Now all Christendom sees that it is subjected to one head, that is, to thee [the pope].”</a:t>
            </a:r>
          </a:p>
          <a:p>
            <a:pPr lvl="1">
              <a:lnSpc>
                <a:spcPct val="110000"/>
              </a:lnSpc>
              <a:spcBef>
                <a:spcPts val="2400"/>
              </a:spcBef>
              <a:buBlip>
                <a:blip r:embed="rId3"/>
              </a:buBlip>
              <a:defRPr sz="5100"/>
            </a:pPr>
            <a:r>
              <a:t>“And those who dwell on earth will rejoice over them…”</a:t>
            </a:r>
          </a:p>
          <a:p>
            <a:pPr marL="571499" indent="-571499">
              <a:lnSpc>
                <a:spcPct val="110000"/>
              </a:lnSpc>
              <a:spcBef>
                <a:spcPts val="2400"/>
              </a:spcBef>
              <a:buBlip>
                <a:blip r:embed="rId3"/>
              </a:buBlip>
              <a:defRPr sz="5100"/>
            </a:pPr>
            <a:r>
              <a:t>Centuries of rooting out heresy managed to quiet all objections to the supremacy of the pope.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5">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1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1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1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1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1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15">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5"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Indulgences"/>
          <p:cNvSpPr txBox="1"/>
          <p:nvPr>
            <p:ph type="title"/>
          </p:nvPr>
        </p:nvSpPr>
        <p:spPr>
          <a:prstGeom prst="rect">
            <a:avLst/>
          </a:prstGeom>
        </p:spPr>
        <p:txBody>
          <a:bodyPr/>
          <a:lstStyle>
            <a:lvl1pPr>
              <a:defRPr sz="8900"/>
            </a:lvl1pPr>
          </a:lstStyle>
          <a:p>
            <a:pPr/>
            <a:r>
              <a:t>Indulgences</a:t>
            </a:r>
          </a:p>
        </p:txBody>
      </p:sp>
      <p:sp>
        <p:nvSpPr>
          <p:cNvPr id="220" name="March 15, 1517: Pope Leo X authorizes the sale of indulgences to complete St. Peter’s Basilica in Rome…"/>
          <p:cNvSpPr txBox="1"/>
          <p:nvPr>
            <p:ph type="body" idx="1"/>
          </p:nvPr>
        </p:nvSpPr>
        <p:spPr>
          <a:xfrm>
            <a:off x="952500" y="3898889"/>
            <a:ext cx="22479000" cy="8794772"/>
          </a:xfrm>
          <a:prstGeom prst="rect">
            <a:avLst/>
          </a:prstGeom>
        </p:spPr>
        <p:txBody>
          <a:bodyPr/>
          <a:lstStyle/>
          <a:p>
            <a:pPr marL="406145" indent="-406145" defTabSz="676909">
              <a:lnSpc>
                <a:spcPct val="120000"/>
              </a:lnSpc>
              <a:spcBef>
                <a:spcPts val="4100"/>
              </a:spcBef>
              <a:buBlip>
                <a:blip r:embed="rId3"/>
              </a:buBlip>
              <a:defRPr sz="4920"/>
            </a:pPr>
            <a:r>
              <a:t>March 15, 1517: Pope Leo X authorizes the sale of indulgences to complete St. Peter’s Basilica in Rome</a:t>
            </a:r>
          </a:p>
          <a:p>
            <a:pPr marL="406145" indent="-406145" defTabSz="676909">
              <a:lnSpc>
                <a:spcPct val="120000"/>
              </a:lnSpc>
              <a:spcBef>
                <a:spcPts val="4100"/>
              </a:spcBef>
              <a:buBlip>
                <a:blip r:embed="rId3"/>
              </a:buBlip>
              <a:defRPr sz="4920"/>
            </a:pPr>
            <a:r>
              <a:t>Indulgences:  for a price, one could secure the forgiveness of sins for oneself and those who have died.</a:t>
            </a:r>
          </a:p>
          <a:p>
            <a:pPr marL="406145" indent="-406145" defTabSz="676909">
              <a:lnSpc>
                <a:spcPct val="120000"/>
              </a:lnSpc>
              <a:spcBef>
                <a:spcPts val="4100"/>
              </a:spcBef>
              <a:buBlip>
                <a:blip r:embed="rId3"/>
              </a:buBlip>
              <a:defRPr sz="4920"/>
            </a:pPr>
            <a:r>
              <a:t>“Lo, the heavens are open: if you enter not now, when will you enter? For twelve pence you may redeem the soul of your father out of purgatory; and are you so ungrateful that you will not rescue the soul of your parent from torment? If you had but one coat, you ought to strip yourself instantly, and sell it, in order to purchase such benefit…”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0">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0"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11:11-13: The great earthquake"/>
          <p:cNvSpPr txBox="1"/>
          <p:nvPr>
            <p:ph type="title"/>
          </p:nvPr>
        </p:nvSpPr>
        <p:spPr>
          <a:prstGeom prst="rect">
            <a:avLst/>
          </a:prstGeom>
        </p:spPr>
        <p:txBody>
          <a:bodyPr/>
          <a:lstStyle/>
          <a:p>
            <a:pPr/>
            <a:r>
              <a:t>11:11-13: The great earthquake</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11:11-13 - What John Saw"/>
          <p:cNvSpPr txBox="1"/>
          <p:nvPr>
            <p:ph type="title"/>
          </p:nvPr>
        </p:nvSpPr>
        <p:spPr>
          <a:prstGeom prst="rect">
            <a:avLst/>
          </a:prstGeom>
        </p:spPr>
        <p:txBody>
          <a:bodyPr/>
          <a:lstStyle/>
          <a:p>
            <a:pPr/>
            <a:r>
              <a:t>11:11-13 - What John Saw</a:t>
            </a:r>
          </a:p>
        </p:txBody>
      </p:sp>
      <p:sp>
        <p:nvSpPr>
          <p:cNvPr id="229" name="“the breath of life from God” -  a resurrection from the dead…"/>
          <p:cNvSpPr txBox="1"/>
          <p:nvPr>
            <p:ph type="body" idx="1"/>
          </p:nvPr>
        </p:nvSpPr>
        <p:spPr>
          <a:xfrm>
            <a:off x="952500" y="3959517"/>
            <a:ext cx="22479000" cy="8641766"/>
          </a:xfrm>
          <a:prstGeom prst="rect">
            <a:avLst/>
          </a:prstGeom>
        </p:spPr>
        <p:txBody>
          <a:bodyPr/>
          <a:lstStyle/>
          <a:p>
            <a:pPr>
              <a:lnSpc>
                <a:spcPct val="110000"/>
              </a:lnSpc>
              <a:spcBef>
                <a:spcPts val="3600"/>
              </a:spcBef>
              <a:buBlip>
                <a:blip r:embed="rId3"/>
              </a:buBlip>
              <a:defRPr sz="5200"/>
            </a:pPr>
            <a:r>
              <a:t>“the breath of life from God” -  a resurrection from the dead</a:t>
            </a:r>
          </a:p>
          <a:p>
            <a:pPr>
              <a:lnSpc>
                <a:spcPct val="110000"/>
              </a:lnSpc>
              <a:spcBef>
                <a:spcPts val="3600"/>
              </a:spcBef>
              <a:buBlip>
                <a:blip r:embed="rId3"/>
              </a:buBlip>
              <a:defRPr sz="5200"/>
            </a:pPr>
            <a:r>
              <a:t>“they ascended to heaven in a cloud” - given divine protection</a:t>
            </a:r>
          </a:p>
          <a:p>
            <a:pPr>
              <a:lnSpc>
                <a:spcPct val="110000"/>
              </a:lnSpc>
              <a:spcBef>
                <a:spcPts val="3600"/>
              </a:spcBef>
              <a:buBlip>
                <a:blip r:embed="rId3"/>
              </a:buBlip>
              <a:defRPr sz="5200"/>
            </a:pPr>
            <a:r>
              <a:t>“a great earthquake” - great social, political, and cultural upheaval.</a:t>
            </a:r>
          </a:p>
          <a:p>
            <a:pPr>
              <a:lnSpc>
                <a:spcPct val="110000"/>
              </a:lnSpc>
              <a:spcBef>
                <a:spcPts val="3600"/>
              </a:spcBef>
              <a:buBlip>
                <a:blip r:embed="rId3"/>
              </a:buBlip>
              <a:defRPr sz="5200"/>
            </a:pPr>
            <a:r>
              <a:t>“a tenth of the city fell” - 10 kingdoms emerged from the Roman Empire, 1 of which fell because of the earthquake.</a:t>
            </a:r>
          </a:p>
          <a:p>
            <a:pPr>
              <a:lnSpc>
                <a:spcPct val="110000"/>
              </a:lnSpc>
              <a:spcBef>
                <a:spcPts val="3600"/>
              </a:spcBef>
              <a:buBlip>
                <a:blip r:embed="rId3"/>
              </a:buBlip>
              <a:defRPr sz="5200"/>
            </a:pPr>
            <a:r>
              <a:t>“seven thousand people were killed” - 1000 is a definite number with an indefinite meaning (Ps. 90:4, II Pet. 3:8); many would die as a consequence of the earthquake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2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2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2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2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2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2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29"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The witnesses revived"/>
          <p:cNvSpPr txBox="1"/>
          <p:nvPr>
            <p:ph type="title"/>
          </p:nvPr>
        </p:nvSpPr>
        <p:spPr>
          <a:prstGeom prst="rect">
            <a:avLst/>
          </a:prstGeom>
        </p:spPr>
        <p:txBody>
          <a:bodyPr/>
          <a:lstStyle/>
          <a:p>
            <a:pPr/>
            <a:r>
              <a:t>The witnesses revived</a:t>
            </a:r>
          </a:p>
        </p:txBody>
      </p:sp>
      <p:sp>
        <p:nvSpPr>
          <p:cNvPr id="234" name="1456: Gutenberg Bible published with movable type press…"/>
          <p:cNvSpPr txBox="1"/>
          <p:nvPr>
            <p:ph type="body" idx="1"/>
          </p:nvPr>
        </p:nvSpPr>
        <p:spPr>
          <a:prstGeom prst="rect">
            <a:avLst/>
          </a:prstGeom>
        </p:spPr>
        <p:txBody>
          <a:bodyPr/>
          <a:lstStyle/>
          <a:p>
            <a:pPr marL="571499" indent="-571499">
              <a:lnSpc>
                <a:spcPct val="110000"/>
              </a:lnSpc>
              <a:spcBef>
                <a:spcPts val="2400"/>
              </a:spcBef>
              <a:buBlip>
                <a:blip r:embed="rId3"/>
              </a:buBlip>
              <a:defRPr sz="6000"/>
            </a:pPr>
            <a:r>
              <a:t>1456: Gutenberg Bible published with movable type press</a:t>
            </a:r>
          </a:p>
          <a:p>
            <a:pPr marL="571499" indent="-571499">
              <a:lnSpc>
                <a:spcPct val="110000"/>
              </a:lnSpc>
              <a:spcBef>
                <a:spcPts val="2400"/>
              </a:spcBef>
              <a:buBlip>
                <a:blip r:embed="rId3"/>
              </a:buBlip>
              <a:defRPr sz="6000"/>
            </a:pPr>
            <a:r>
              <a:t>March 1, 1516: Erasmus publishes first complete NT in Greek</a:t>
            </a:r>
          </a:p>
          <a:p>
            <a:pPr marL="571499" indent="-571499">
              <a:lnSpc>
                <a:spcPct val="110000"/>
              </a:lnSpc>
              <a:spcBef>
                <a:spcPts val="2400"/>
              </a:spcBef>
              <a:buBlip>
                <a:blip r:embed="rId3"/>
              </a:buBlip>
              <a:defRPr sz="6000"/>
            </a:pPr>
            <a:r>
              <a:t>William Tyndale followed the tradition of Wycliffe</a:t>
            </a:r>
          </a:p>
          <a:p>
            <a:pPr lvl="1" marL="1142999" indent="-571499">
              <a:lnSpc>
                <a:spcPct val="110000"/>
              </a:lnSpc>
              <a:spcBef>
                <a:spcPts val="2400"/>
              </a:spcBef>
              <a:buBlip>
                <a:blip r:embed="rId3"/>
              </a:buBlip>
              <a:defRPr sz="6000"/>
            </a:pPr>
            <a:r>
              <a:t>“It would be better to be without God's law than without the pope’s.”</a:t>
            </a:r>
          </a:p>
          <a:p>
            <a:pPr lvl="1" marL="1142999" indent="-571499">
              <a:lnSpc>
                <a:spcPct val="110000"/>
              </a:lnSpc>
              <a:spcBef>
                <a:spcPts val="2400"/>
              </a:spcBef>
              <a:buBlip>
                <a:blip r:embed="rId3"/>
              </a:buBlip>
              <a:defRPr sz="6000"/>
            </a:pPr>
            <a:r>
              <a:t>“If God spare me life, ere many years I will cause the boy that driveth the plow to know more of the Scripture than you do.”</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4"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8" name="Caught up to heaven"/>
          <p:cNvSpPr txBox="1"/>
          <p:nvPr>
            <p:ph type="title"/>
          </p:nvPr>
        </p:nvSpPr>
        <p:spPr>
          <a:prstGeom prst="rect">
            <a:avLst/>
          </a:prstGeom>
        </p:spPr>
        <p:txBody>
          <a:bodyPr/>
          <a:lstStyle/>
          <a:p>
            <a:pPr/>
            <a:r>
              <a:t>Caught up to heaven</a:t>
            </a:r>
          </a:p>
        </p:txBody>
      </p:sp>
      <p:sp>
        <p:nvSpPr>
          <p:cNvPr id="239" name="1456-1506: an estimated15 million books printed in Europe, majority of which were Bibles…"/>
          <p:cNvSpPr txBox="1"/>
          <p:nvPr>
            <p:ph type="body" idx="1"/>
          </p:nvPr>
        </p:nvSpPr>
        <p:spPr>
          <a:xfrm>
            <a:off x="952500" y="3899359"/>
            <a:ext cx="22479000" cy="8762082"/>
          </a:xfrm>
          <a:prstGeom prst="rect">
            <a:avLst/>
          </a:prstGeom>
        </p:spPr>
        <p:txBody>
          <a:bodyPr/>
          <a:lstStyle/>
          <a:p>
            <a:pPr marL="571499" indent="-571499">
              <a:lnSpc>
                <a:spcPct val="110000"/>
              </a:lnSpc>
              <a:spcBef>
                <a:spcPts val="2400"/>
              </a:spcBef>
              <a:buBlip>
                <a:blip r:embed="rId3"/>
              </a:buBlip>
              <a:defRPr sz="6400"/>
            </a:pPr>
            <a:r>
              <a:t>1456-1506: an estimated15 million books printed in Europe, majority of which were Bibles</a:t>
            </a:r>
          </a:p>
          <a:p>
            <a:pPr marL="571499" indent="-571499">
              <a:lnSpc>
                <a:spcPct val="110000"/>
              </a:lnSpc>
              <a:spcBef>
                <a:spcPts val="2400"/>
              </a:spcBef>
              <a:buBlip>
                <a:blip r:embed="rId3"/>
              </a:buBlip>
              <a:defRPr sz="6400"/>
            </a:pPr>
            <a:r>
              <a:t>1815: estimated 1.3 billion Bibles printed</a:t>
            </a:r>
          </a:p>
          <a:p>
            <a:pPr marL="571499" indent="-571499">
              <a:lnSpc>
                <a:spcPct val="110000"/>
              </a:lnSpc>
              <a:spcBef>
                <a:spcPts val="2400"/>
              </a:spcBef>
              <a:buBlip>
                <a:blip r:embed="rId3"/>
              </a:buBlip>
              <a:defRPr sz="6400"/>
            </a:pPr>
            <a:r>
              <a:t>1815-1975: estimated 2.5 billion printed</a:t>
            </a:r>
          </a:p>
          <a:p>
            <a:pPr marL="571499" indent="-571499">
              <a:lnSpc>
                <a:spcPct val="110000"/>
              </a:lnSpc>
              <a:spcBef>
                <a:spcPts val="2400"/>
              </a:spcBef>
              <a:buBlip>
                <a:blip r:embed="rId3"/>
              </a:buBlip>
              <a:defRPr sz="6400"/>
            </a:pPr>
            <a:r>
              <a:t>21st century: 80 million Bibles printed per year</a:t>
            </a:r>
          </a:p>
          <a:p>
            <a:pPr marL="571499" indent="-571499">
              <a:lnSpc>
                <a:spcPct val="110000"/>
              </a:lnSpc>
              <a:spcBef>
                <a:spcPts val="2400"/>
              </a:spcBef>
              <a:buBlip>
                <a:blip r:embed="rId3"/>
              </a:buBlip>
              <a:defRPr sz="6400"/>
            </a:pPr>
            <a:r>
              <a:t>2021: estimated that 5-7 billion Bibles have been printed since 1456</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3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3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3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3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39">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3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7" name="Summary of 10:5-11:6"/>
          <p:cNvSpPr txBox="1"/>
          <p:nvPr>
            <p:ph type="title"/>
          </p:nvPr>
        </p:nvSpPr>
        <p:spPr>
          <a:prstGeom prst="rect">
            <a:avLst/>
          </a:prstGeom>
        </p:spPr>
        <p:txBody>
          <a:bodyPr/>
          <a:lstStyle/>
          <a:p>
            <a:pPr/>
            <a:r>
              <a:t>Summary of 10:5-11:6</a:t>
            </a:r>
          </a:p>
        </p:txBody>
      </p:sp>
      <p:sp>
        <p:nvSpPr>
          <p:cNvPr id="158" name="God’s judgment of the Roman Empire will end with trumpet #7, but there is more for John to prophesy (10:11, “You must prophesy again about many peoples, nations, tongues, and kings.”)…"/>
          <p:cNvSpPr txBox="1"/>
          <p:nvPr>
            <p:ph type="body" idx="1"/>
          </p:nvPr>
        </p:nvSpPr>
        <p:spPr>
          <a:xfrm>
            <a:off x="952500" y="3986059"/>
            <a:ext cx="22479000" cy="8588682"/>
          </a:xfrm>
          <a:prstGeom prst="rect">
            <a:avLst/>
          </a:prstGeom>
        </p:spPr>
        <p:txBody>
          <a:bodyPr/>
          <a:lstStyle/>
          <a:p>
            <a:pPr>
              <a:lnSpc>
                <a:spcPct val="120000"/>
              </a:lnSpc>
              <a:spcBef>
                <a:spcPts val="2400"/>
              </a:spcBef>
              <a:buBlip>
                <a:blip r:embed="rId3"/>
              </a:buBlip>
            </a:pPr>
            <a:r>
              <a:t>God’s judgment of the Roman Empire will end with trumpet #7, but there is more for John to prophesy (10:11, “You must prophesy again about many peoples, nations, tongues, and kings.”)</a:t>
            </a:r>
          </a:p>
          <a:p>
            <a:pPr>
              <a:lnSpc>
                <a:spcPct val="120000"/>
              </a:lnSpc>
              <a:spcBef>
                <a:spcPts val="2400"/>
              </a:spcBef>
              <a:buBlip>
                <a:blip r:embed="rId3"/>
              </a:buBlip>
            </a:pPr>
            <a:r>
              <a:t>The measuring of the temple represents a time when some will judge the church according to the standard of the word of God — John Wycliffe is one example</a:t>
            </a:r>
          </a:p>
          <a:p>
            <a:pPr>
              <a:lnSpc>
                <a:spcPct val="120000"/>
              </a:lnSpc>
              <a:spcBef>
                <a:spcPts val="2400"/>
              </a:spcBef>
              <a:buBlip>
                <a:blip r:embed="rId3"/>
              </a:buBlip>
            </a:pPr>
            <a:r>
              <a:t>The two witnesses represent Daniel and John who, in turn, represent the Old and New Testaments</a:t>
            </a:r>
          </a:p>
          <a:p>
            <a:pPr>
              <a:lnSpc>
                <a:spcPct val="120000"/>
              </a:lnSpc>
              <a:spcBef>
                <a:spcPts val="2400"/>
              </a:spcBef>
              <a:buBlip>
                <a:blip r:embed="rId3"/>
              </a:buBlip>
            </a:pPr>
            <a:r>
              <a:t>They are clothed in sackcloth because the word of God is suppressed — Latin was the only Bible translation sanctioned by the church of Rome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8"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3" name="–MacCulloch, The Reformation, pp. 72-73"/>
          <p:cNvSpPr txBox="1"/>
          <p:nvPr>
            <p:ph type="body" idx="21"/>
          </p:nvPr>
        </p:nvSpPr>
        <p:spPr>
          <a:xfrm>
            <a:off x="952500" y="11941893"/>
            <a:ext cx="22479000" cy="723901"/>
          </a:xfrm>
          <a:prstGeom prst="rect">
            <a:avLst/>
          </a:prstGeom>
        </p:spPr>
        <p:txBody>
          <a:bodyPr/>
          <a:lstStyle/>
          <a:p>
            <a:pPr/>
            <a:r>
              <a:t>–</a:t>
            </a:r>
            <a:r>
              <a:rPr i="0"/>
              <a:t>MacCulloch, </a:t>
            </a:r>
            <a:r>
              <a:t>The Reformation</a:t>
            </a:r>
            <a:r>
              <a:rPr i="0"/>
              <a:t>, pp. 72-73</a:t>
            </a:r>
          </a:p>
        </p:txBody>
      </p:sp>
      <p:sp>
        <p:nvSpPr>
          <p:cNvPr id="244" name="“...there was a great popular hunger to encounter the book on which the faith and worship of the Church was based – the Bible…the increase in Bibles created the Reformation rather than being created to by it, and it is notable how many of these Bibles we"/>
          <p:cNvSpPr txBox="1"/>
          <p:nvPr>
            <p:ph type="body" idx="22"/>
          </p:nvPr>
        </p:nvSpPr>
        <p:spPr>
          <a:xfrm>
            <a:off x="1168826" y="1471929"/>
            <a:ext cx="22046350" cy="10010142"/>
          </a:xfrm>
          <a:prstGeom prst="rect">
            <a:avLst/>
          </a:prstGeom>
        </p:spPr>
        <p:txBody>
          <a:bodyPr/>
          <a:lstStyle>
            <a:lvl1pPr>
              <a:defRPr sz="7200"/>
            </a:lvl1pPr>
          </a:lstStyle>
          <a:p>
            <a:pPr/>
            <a:r>
              <a:t>“...there was a great popular hunger to encounter the book on which the faith and worship of the Church was based – the Bible…the increase in Bibles created the Reformation rather than being created to by it, and it is notable how many of these Bibles were translations from Latin into local languages…[the mass proliferation of Bibles created] the worry…that the laity would spend too much time reading and not listening to sermons.” </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 MacCullough, The Reformation, p. 57"/>
          <p:cNvSpPr txBox="1"/>
          <p:nvPr>
            <p:ph type="body" idx="21"/>
          </p:nvPr>
        </p:nvSpPr>
        <p:spPr>
          <a:xfrm>
            <a:off x="952500" y="11609246"/>
            <a:ext cx="22479000" cy="711201"/>
          </a:xfrm>
          <a:prstGeom prst="rect">
            <a:avLst/>
          </a:prstGeom>
        </p:spPr>
        <p:txBody>
          <a:bodyPr/>
          <a:lstStyle/>
          <a:p>
            <a:pPr/>
            <a:r>
              <a:t>– MacCullough, The Reformation, p. 57</a:t>
            </a:r>
          </a:p>
        </p:txBody>
      </p:sp>
      <p:sp>
        <p:nvSpPr>
          <p:cNvPr id="247" name="“The fear which this Islamic aggression engendered in Europe was an essential background to the Reformation, convincing many on both sides that God’s anger was poised to strike down the Christian world, and so making it all the more essential to please G"/>
          <p:cNvSpPr txBox="1"/>
          <p:nvPr>
            <p:ph type="body" idx="22"/>
          </p:nvPr>
        </p:nvSpPr>
        <p:spPr>
          <a:xfrm>
            <a:off x="877683" y="1430372"/>
            <a:ext cx="22628634" cy="9532621"/>
          </a:xfrm>
          <a:prstGeom prst="rect">
            <a:avLst/>
          </a:prstGeom>
        </p:spPr>
        <p:txBody>
          <a:bodyPr/>
          <a:lstStyle>
            <a:lvl1pPr>
              <a:defRPr sz="6900"/>
            </a:lvl1pPr>
          </a:lstStyle>
          <a:p>
            <a:pPr/>
            <a:r>
              <a:t>“The fear which this Islamic aggression engendered in Europe was an essential background to the Reformation, convincing many on both sides that God’s anger was poised to strike down the Christian world, and so making it all the more essential to please God by affirming the right form of Christian belief against other Christians.  It is impossible to understand the mood of sixteenth-century Europe without bearing in mind the deep anxiety inspired by the Ottoman Empire.”</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MacCulloch, The Reformation, p. 153"/>
          <p:cNvSpPr txBox="1"/>
          <p:nvPr>
            <p:ph type="body" idx="21"/>
          </p:nvPr>
        </p:nvSpPr>
        <p:spPr>
          <a:xfrm>
            <a:off x="952500" y="11734800"/>
            <a:ext cx="22479000" cy="711200"/>
          </a:xfrm>
          <a:prstGeom prst="rect">
            <a:avLst/>
          </a:prstGeom>
        </p:spPr>
        <p:txBody>
          <a:bodyPr/>
          <a:lstStyle/>
          <a:p>
            <a:pPr/>
            <a:r>
              <a:t>–MacCulloch, The Reformation, p. 153</a:t>
            </a:r>
          </a:p>
        </p:txBody>
      </p:sp>
      <p:sp>
        <p:nvSpPr>
          <p:cNvPr id="250" name="“At all social levels, people were expecting something dramatic and decisive to happen… They were terrified of the Turks, and believed that God had sent the Sultan for a purpose, to show his wrath and proclaim the Last Days…’At the beginning of the sixte"/>
          <p:cNvSpPr txBox="1"/>
          <p:nvPr>
            <p:ph type="body" idx="22"/>
          </p:nvPr>
        </p:nvSpPr>
        <p:spPr>
          <a:xfrm>
            <a:off x="1284151" y="1739899"/>
            <a:ext cx="21815698" cy="9474202"/>
          </a:xfrm>
          <a:prstGeom prst="rect">
            <a:avLst/>
          </a:prstGeom>
        </p:spPr>
        <p:txBody>
          <a:bodyPr/>
          <a:lstStyle>
            <a:lvl1pPr>
              <a:defRPr sz="7800"/>
            </a:lvl1pPr>
          </a:lstStyle>
          <a:p>
            <a:pPr/>
            <a:r>
              <a:t>“At all social levels, people were expecting something dramatic and decisive to happen… They were terrified of the Turks, and believed that God had sent the Sultan for a purpose, to show his wrath and proclaim the Last Days…’At the beginning of the sixteenth century, everyone that mattered in the Western Church was crying out for reformation’” </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A growing sense of the last days"/>
          <p:cNvSpPr txBox="1"/>
          <p:nvPr>
            <p:ph type="title"/>
          </p:nvPr>
        </p:nvSpPr>
        <p:spPr>
          <a:prstGeom prst="rect">
            <a:avLst/>
          </a:prstGeom>
        </p:spPr>
        <p:txBody>
          <a:bodyPr/>
          <a:lstStyle/>
          <a:p>
            <a:pPr/>
            <a:r>
              <a:t>A growing sense of the last days</a:t>
            </a:r>
          </a:p>
        </p:txBody>
      </p:sp>
      <p:sp>
        <p:nvSpPr>
          <p:cNvPr id="253" name="Johann Hilten, German Franciscan, 1485…"/>
          <p:cNvSpPr txBox="1"/>
          <p:nvPr>
            <p:ph type="body" idx="1"/>
          </p:nvPr>
        </p:nvSpPr>
        <p:spPr>
          <a:prstGeom prst="rect">
            <a:avLst/>
          </a:prstGeom>
        </p:spPr>
        <p:txBody>
          <a:bodyPr/>
          <a:lstStyle/>
          <a:p>
            <a:pPr marL="531494" indent="-531494" defTabSz="767715">
              <a:lnSpc>
                <a:spcPct val="120000"/>
              </a:lnSpc>
              <a:spcBef>
                <a:spcPts val="3300"/>
              </a:spcBef>
              <a:buBlip>
                <a:blip r:embed="rId3"/>
              </a:buBlip>
              <a:defRPr sz="6138"/>
            </a:pPr>
            <a:r>
              <a:t>Johann Hilten, German Franciscan, 1485</a:t>
            </a:r>
          </a:p>
          <a:p>
            <a:pPr marL="531494" indent="-531494" defTabSz="767715">
              <a:lnSpc>
                <a:spcPct val="120000"/>
              </a:lnSpc>
              <a:spcBef>
                <a:spcPts val="3300"/>
              </a:spcBef>
              <a:buBlip>
                <a:blip r:embed="rId3"/>
              </a:buBlip>
              <a:defRPr sz="6138"/>
            </a:pPr>
            <a:r>
              <a:t>Girolamo Savonarola, Dominican friar, 1490’s</a:t>
            </a:r>
          </a:p>
          <a:p>
            <a:pPr marL="531494" indent="-531494" defTabSz="767715">
              <a:lnSpc>
                <a:spcPct val="120000"/>
              </a:lnSpc>
              <a:spcBef>
                <a:spcPts val="3300"/>
              </a:spcBef>
              <a:buBlip>
                <a:blip r:embed="rId3"/>
              </a:buBlip>
              <a:defRPr sz="6138"/>
            </a:pPr>
            <a:r>
              <a:t>1513: Fifth Lateran Council forbids preaching on apocalyptic subjects</a:t>
            </a:r>
          </a:p>
          <a:p>
            <a:pPr lvl="1" marL="1062989" indent="-531494" defTabSz="767715">
              <a:lnSpc>
                <a:spcPct val="120000"/>
              </a:lnSpc>
              <a:spcBef>
                <a:spcPts val="3300"/>
              </a:spcBef>
              <a:buBlip>
                <a:blip r:embed="rId3"/>
              </a:buBlip>
              <a:defRPr sz="6138"/>
            </a:pPr>
            <a:r>
              <a:t>Remember Revelation 9:20-10:2</a:t>
            </a:r>
          </a:p>
          <a:p>
            <a:pPr lvl="1" marL="1062989" indent="-531494" defTabSz="767715">
              <a:lnSpc>
                <a:spcPct val="120000"/>
              </a:lnSpc>
              <a:spcBef>
                <a:spcPts val="3300"/>
              </a:spcBef>
              <a:buBlip>
                <a:blip r:embed="rId3"/>
              </a:buBlip>
              <a:defRPr sz="6138"/>
            </a:pPr>
            <a:r>
              <a:t>They did not repent, they resisted the message, the seven thunders sounded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3"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7" name="Pyramids of Giza silhouetted against an orange sunset" descr="Pyramids of Giza silhouetted against an orange sunset"/>
          <p:cNvPicPr>
            <a:picLocks noChangeAspect="1"/>
          </p:cNvPicPr>
          <p:nvPr>
            <p:ph type="pic" idx="21"/>
          </p:nvPr>
        </p:nvPicPr>
        <p:blipFill>
          <a:blip r:embed="rId3">
            <a:extLst/>
          </a:blip>
          <a:srcRect l="0" t="5060" r="0" b="6221"/>
          <a:stretch>
            <a:fillRect/>
          </a:stretch>
        </p:blipFill>
        <p:spPr>
          <a:xfrm>
            <a:off x="1059143" y="4203699"/>
            <a:ext cx="6570571" cy="7772401"/>
          </a:xfrm>
          <a:prstGeom prst="rect">
            <a:avLst/>
          </a:prstGeom>
          <a:ln w="12700">
            <a:miter lim="400000"/>
          </a:ln>
        </p:spPr>
      </p:pic>
      <p:sp>
        <p:nvSpPr>
          <p:cNvPr id="258" name="Martin Luther, 1483-1546"/>
          <p:cNvSpPr txBox="1"/>
          <p:nvPr>
            <p:ph type="title"/>
          </p:nvPr>
        </p:nvSpPr>
        <p:spPr>
          <a:prstGeom prst="rect">
            <a:avLst/>
          </a:prstGeom>
        </p:spPr>
        <p:txBody>
          <a:bodyPr/>
          <a:lstStyle/>
          <a:p>
            <a:pPr/>
            <a:r>
              <a:t>Martin Luther, 1483-1546</a:t>
            </a:r>
          </a:p>
        </p:txBody>
      </p:sp>
      <p:sp>
        <p:nvSpPr>
          <p:cNvPr id="259" name="Believed the Bible was the final authority…"/>
          <p:cNvSpPr txBox="1"/>
          <p:nvPr>
            <p:ph type="body" sz="half" idx="1"/>
          </p:nvPr>
        </p:nvSpPr>
        <p:spPr>
          <a:xfrm>
            <a:off x="8350705" y="3936837"/>
            <a:ext cx="15080795" cy="8718876"/>
          </a:xfrm>
          <a:prstGeom prst="rect">
            <a:avLst/>
          </a:prstGeom>
        </p:spPr>
        <p:txBody>
          <a:bodyPr/>
          <a:lstStyle/>
          <a:p>
            <a:pPr marL="495299" indent="-495299">
              <a:lnSpc>
                <a:spcPct val="110000"/>
              </a:lnSpc>
              <a:spcBef>
                <a:spcPts val="2400"/>
              </a:spcBef>
              <a:buBlip>
                <a:blip r:embed="rId4"/>
              </a:buBlip>
              <a:defRPr sz="5400"/>
            </a:pPr>
            <a:r>
              <a:t>Believed the Bible was the final authority</a:t>
            </a:r>
          </a:p>
          <a:p>
            <a:pPr marL="495299" indent="-495299">
              <a:lnSpc>
                <a:spcPct val="110000"/>
              </a:lnSpc>
              <a:spcBef>
                <a:spcPts val="2400"/>
              </a:spcBef>
              <a:buBlip>
                <a:blip r:embed="rId4"/>
              </a:buBlip>
              <a:defRPr sz="5400"/>
            </a:pPr>
            <a:r>
              <a:t>Translated the Bible into German</a:t>
            </a:r>
          </a:p>
          <a:p>
            <a:pPr marL="495299" indent="-495299">
              <a:lnSpc>
                <a:spcPct val="110000"/>
              </a:lnSpc>
              <a:spcBef>
                <a:spcPts val="2400"/>
              </a:spcBef>
              <a:buBlip>
                <a:blip r:embed="rId4"/>
              </a:buBlip>
              <a:defRPr sz="5400"/>
            </a:pPr>
            <a:r>
              <a:t>Argued that baptism and the Lord’s Supper were the only sacraments instituted by Jesus</a:t>
            </a:r>
          </a:p>
          <a:p>
            <a:pPr marL="495299" indent="-495299">
              <a:lnSpc>
                <a:spcPct val="110000"/>
              </a:lnSpc>
              <a:spcBef>
                <a:spcPts val="2400"/>
              </a:spcBef>
              <a:buBlip>
                <a:blip r:embed="rId4"/>
              </a:buBlip>
              <a:defRPr sz="5400"/>
            </a:pPr>
            <a:r>
              <a:t>Attacked monastic vows, pilgrimages, and works of merit as un-biblical</a:t>
            </a:r>
          </a:p>
          <a:p>
            <a:pPr marL="495299" indent="-495299">
              <a:lnSpc>
                <a:spcPct val="110000"/>
              </a:lnSpc>
              <a:spcBef>
                <a:spcPts val="2400"/>
              </a:spcBef>
              <a:buBlip>
                <a:blip r:embed="rId4"/>
              </a:buBlip>
              <a:defRPr sz="5400"/>
            </a:pPr>
            <a:r>
              <a:t>Objected to the sale of indulgences - 95 Theses</a:t>
            </a:r>
          </a:p>
          <a:p>
            <a:pPr marL="495299" indent="-495299">
              <a:lnSpc>
                <a:spcPct val="110000"/>
              </a:lnSpc>
              <a:spcBef>
                <a:spcPts val="2400"/>
              </a:spcBef>
              <a:buBlip>
                <a:blip r:embed="rId4"/>
              </a:buBlip>
              <a:defRPr sz="5400"/>
            </a:pPr>
            <a:r>
              <a:t>Sought to restore the church to its original state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5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259">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59"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Ten horns = ten kingdoms"/>
          <p:cNvSpPr txBox="1"/>
          <p:nvPr>
            <p:ph type="title"/>
          </p:nvPr>
        </p:nvSpPr>
        <p:spPr>
          <a:prstGeom prst="rect">
            <a:avLst/>
          </a:prstGeom>
        </p:spPr>
        <p:txBody>
          <a:bodyPr/>
          <a:lstStyle/>
          <a:p>
            <a:pPr/>
            <a:r>
              <a:t>Ten horns = ten kingdoms</a:t>
            </a:r>
          </a:p>
        </p:txBody>
      </p:sp>
      <p:sp>
        <p:nvSpPr>
          <p:cNvPr id="264" name="Revelation 13:1, “a beast…having seven heads and ten horns, and on his horns ten crowns, and on his heads a blasphemous name.”…"/>
          <p:cNvSpPr txBox="1"/>
          <p:nvPr>
            <p:ph type="body" idx="1"/>
          </p:nvPr>
        </p:nvSpPr>
        <p:spPr>
          <a:xfrm>
            <a:off x="952500" y="3954398"/>
            <a:ext cx="22479000" cy="8967613"/>
          </a:xfrm>
          <a:prstGeom prst="rect">
            <a:avLst/>
          </a:prstGeom>
        </p:spPr>
        <p:txBody>
          <a:bodyPr/>
          <a:lstStyle/>
          <a:p>
            <a:pPr marL="571499" indent="-571499">
              <a:lnSpc>
                <a:spcPct val="110000"/>
              </a:lnSpc>
              <a:spcBef>
                <a:spcPts val="4300"/>
              </a:spcBef>
              <a:buBlip>
                <a:blip r:embed="rId3"/>
              </a:buBlip>
              <a:defRPr sz="6000"/>
            </a:pPr>
            <a:r>
              <a:t>Revelation 13:1, “a beast…having seven heads and ten horns, and on his horns ten crowns, and on his heads a blasphemous name.”</a:t>
            </a:r>
          </a:p>
          <a:p>
            <a:pPr marL="571499" indent="-571499">
              <a:lnSpc>
                <a:spcPct val="110000"/>
              </a:lnSpc>
              <a:spcBef>
                <a:spcPts val="4300"/>
              </a:spcBef>
              <a:buBlip>
                <a:blip r:embed="rId3"/>
              </a:buBlip>
              <a:defRPr sz="6000"/>
            </a:pPr>
            <a:r>
              <a:t>Revelation 17:12, “The ten horns which you saw are ten kings…”</a:t>
            </a:r>
          </a:p>
          <a:p>
            <a:pPr marL="571499" indent="-571499">
              <a:lnSpc>
                <a:spcPct val="110000"/>
              </a:lnSpc>
              <a:spcBef>
                <a:spcPts val="4300"/>
              </a:spcBef>
              <a:buBlip>
                <a:blip r:embed="rId3"/>
              </a:buBlip>
              <a:defRPr sz="6000"/>
            </a:pPr>
            <a:r>
              <a:t>Three significant early conversions: Franks, Visigoths, Anglo-Saxons</a:t>
            </a:r>
          </a:p>
          <a:p>
            <a:pPr marL="571499" indent="-571499">
              <a:lnSpc>
                <a:spcPct val="110000"/>
              </a:lnSpc>
              <a:spcBef>
                <a:spcPts val="4300"/>
              </a:spcBef>
              <a:buBlip>
                <a:blip r:embed="rId3"/>
              </a:buBlip>
              <a:defRPr sz="6000"/>
            </a:pPr>
            <a:r>
              <a:t>One tenth of the city = one horn or one kingdom</a:t>
            </a:r>
          </a:p>
          <a:p>
            <a:pPr lvl="1" marL="1142999" indent="-571499">
              <a:lnSpc>
                <a:spcPct val="110000"/>
              </a:lnSpc>
              <a:spcBef>
                <a:spcPts val="4300"/>
              </a:spcBef>
              <a:buBlip>
                <a:blip r:embed="rId3"/>
              </a:buBlip>
              <a:defRPr sz="6000"/>
            </a:pPr>
            <a:r>
              <a:t>England is the first major European power to break from the church</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264">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4"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Henry VIII of England"/>
          <p:cNvSpPr txBox="1"/>
          <p:nvPr>
            <p:ph type="title"/>
          </p:nvPr>
        </p:nvSpPr>
        <p:spPr>
          <a:xfrm>
            <a:off x="8300291" y="444500"/>
            <a:ext cx="22479001" cy="2679700"/>
          </a:xfrm>
          <a:prstGeom prst="rect">
            <a:avLst/>
          </a:prstGeom>
        </p:spPr>
        <p:txBody>
          <a:bodyPr/>
          <a:lstStyle/>
          <a:p>
            <a:pPr/>
            <a:r>
              <a:t>Henry VIII of England</a:t>
            </a:r>
          </a:p>
        </p:txBody>
      </p:sp>
      <p:sp>
        <p:nvSpPr>
          <p:cNvPr id="269" name="England was a Catholic country when his reign began…"/>
          <p:cNvSpPr txBox="1"/>
          <p:nvPr>
            <p:ph type="body" sz="half" idx="1"/>
          </p:nvPr>
        </p:nvSpPr>
        <p:spPr>
          <a:xfrm>
            <a:off x="8457643" y="4114800"/>
            <a:ext cx="14973857" cy="8362950"/>
          </a:xfrm>
          <a:prstGeom prst="rect">
            <a:avLst/>
          </a:prstGeom>
        </p:spPr>
        <p:txBody>
          <a:bodyPr/>
          <a:lstStyle/>
          <a:p>
            <a:pPr marL="485393" indent="-485393" defTabSz="808990">
              <a:lnSpc>
                <a:spcPct val="120000"/>
              </a:lnSpc>
              <a:spcBef>
                <a:spcPts val="4400"/>
              </a:spcBef>
              <a:buBlip>
                <a:blip r:embed="rId3"/>
              </a:buBlip>
              <a:defRPr sz="5684"/>
            </a:pPr>
            <a:r>
              <a:t>England was a Catholic country when his reign began</a:t>
            </a:r>
          </a:p>
          <a:p>
            <a:pPr marL="485393" indent="-485393" defTabSz="808990">
              <a:lnSpc>
                <a:spcPct val="120000"/>
              </a:lnSpc>
              <a:spcBef>
                <a:spcPts val="4400"/>
              </a:spcBef>
              <a:buBlip>
                <a:blip r:embed="rId3"/>
              </a:buBlip>
              <a:defRPr sz="5684"/>
            </a:pPr>
            <a:r>
              <a:t>Sought a divorce from his first wife, pope refused</a:t>
            </a:r>
          </a:p>
          <a:p>
            <a:pPr marL="485393" indent="-485393" defTabSz="808990">
              <a:lnSpc>
                <a:spcPct val="120000"/>
              </a:lnSpc>
              <a:spcBef>
                <a:spcPts val="4400"/>
              </a:spcBef>
              <a:buBlip>
                <a:blip r:embed="rId3"/>
              </a:buBlip>
              <a:defRPr sz="5684"/>
            </a:pPr>
            <a:r>
              <a:t>Broke away from the Catholic Church, formed the Anglican Church</a:t>
            </a:r>
          </a:p>
          <a:p>
            <a:pPr marL="485393" indent="-485393" defTabSz="808990">
              <a:lnSpc>
                <a:spcPct val="120000"/>
              </a:lnSpc>
              <a:spcBef>
                <a:spcPts val="4400"/>
              </a:spcBef>
              <a:buBlip>
                <a:blip r:embed="rId3"/>
              </a:buBlip>
              <a:defRPr sz="5684"/>
            </a:pPr>
            <a:r>
              <a:t>King replaces the pope as the head of the church</a:t>
            </a:r>
          </a:p>
        </p:txBody>
      </p:sp>
      <p:sp>
        <p:nvSpPr>
          <p:cNvPr id="270" name="1491-1547"/>
          <p:cNvSpPr txBox="1"/>
          <p:nvPr/>
        </p:nvSpPr>
        <p:spPr>
          <a:xfrm>
            <a:off x="8369448" y="2340997"/>
            <a:ext cx="9332136" cy="1079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solidFill>
                  <a:srgbClr val="3E231A"/>
                </a:solidFill>
                <a:latin typeface="Papyrus"/>
                <a:ea typeface="Papyrus"/>
                <a:cs typeface="Papyrus"/>
                <a:sym typeface="Papyrus"/>
              </a:defRPr>
            </a:lvl1pPr>
          </a:lstStyle>
          <a:p>
            <a:pPr/>
            <a:r>
              <a:t>1491-1547</a:t>
            </a:r>
          </a:p>
        </p:txBody>
      </p:sp>
      <p:pic>
        <p:nvPicPr>
          <p:cNvPr id="271" name="Henry-VIII-kingofengland_1491-1547.jpeg" descr="Henry-VIII-kingofengland_1491-1547.jpeg"/>
          <p:cNvPicPr>
            <a:picLocks noChangeAspect="1"/>
          </p:cNvPicPr>
          <p:nvPr/>
        </p:nvPicPr>
        <p:blipFill>
          <a:blip r:embed="rId4">
            <a:extLst/>
          </a:blip>
          <a:srcRect l="0" t="2060" r="0" b="0"/>
          <a:stretch>
            <a:fillRect/>
          </a:stretch>
        </p:blipFill>
        <p:spPr>
          <a:xfrm>
            <a:off x="895066" y="728996"/>
            <a:ext cx="6579492" cy="11751825"/>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6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6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6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6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69"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Durant, The Reformation, pp. 939-40"/>
          <p:cNvSpPr txBox="1"/>
          <p:nvPr>
            <p:ph type="body" idx="21"/>
          </p:nvPr>
        </p:nvSpPr>
        <p:spPr>
          <a:xfrm>
            <a:off x="952500" y="11563444"/>
            <a:ext cx="22479000" cy="723901"/>
          </a:xfrm>
          <a:prstGeom prst="rect">
            <a:avLst/>
          </a:prstGeom>
        </p:spPr>
        <p:txBody>
          <a:bodyPr/>
          <a:lstStyle/>
          <a:p>
            <a:pPr/>
            <a:r>
              <a:t>–</a:t>
            </a:r>
            <a:r>
              <a:rPr i="0"/>
              <a:t>Durant, </a:t>
            </a:r>
            <a:r>
              <a:t>The Reformation, </a:t>
            </a:r>
            <a:r>
              <a:rPr i="0"/>
              <a:t>pp. 939-40</a:t>
            </a:r>
          </a:p>
        </p:txBody>
      </p:sp>
      <p:sp>
        <p:nvSpPr>
          <p:cNvPr id="276" name="“…the Reformation…broke the authority of dogma, generated a hundred sects that would formerly have died at the stake, and allowed among them such virile debate that reason was finally recognized as the bar before which all sects had to plead their cause "/>
          <p:cNvSpPr txBox="1"/>
          <p:nvPr>
            <p:ph type="body" idx="22"/>
          </p:nvPr>
        </p:nvSpPr>
        <p:spPr>
          <a:xfrm>
            <a:off x="1055613" y="1097468"/>
            <a:ext cx="22272775" cy="9994901"/>
          </a:xfrm>
          <a:prstGeom prst="rect">
            <a:avLst/>
          </a:prstGeom>
        </p:spPr>
        <p:txBody>
          <a:bodyPr/>
          <a:lstStyle>
            <a:lvl1pPr>
              <a:defRPr sz="8300"/>
            </a:lvl1pPr>
          </a:lstStyle>
          <a:p>
            <a:pPr/>
            <a:r>
              <a:t>“…the Reformation…broke the authority of dogma, generated a hundred sects that would formerly have died at the stake, and allowed among them such virile debate that reason was finally recognized as the bar before which all sects had to plead their cause unless they were armed with irresistible physical force.” </a:t>
            </a:r>
          </a:p>
        </p:txBody>
      </p:sp>
    </p:spTree>
  </p:cSld>
  <p:clrMapOvr>
    <a:masterClrMapping/>
  </p:clrMapOvr>
  <mc:AlternateContent xmlns:mc="http://schemas.openxmlformats.org/markup-compatibility/2006">
    <mc:Choice xmlns:p14="http://schemas.microsoft.com/office/powerpoint/2010/main" Requires="p14">
      <p:transition spd="slow" advClick="1" p14:dur="1500">
        <p:fad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8" name="Summary of 11:7-18"/>
          <p:cNvSpPr txBox="1"/>
          <p:nvPr>
            <p:ph type="title"/>
          </p:nvPr>
        </p:nvSpPr>
        <p:spPr>
          <a:prstGeom prst="rect">
            <a:avLst/>
          </a:prstGeom>
        </p:spPr>
        <p:txBody>
          <a:bodyPr/>
          <a:lstStyle/>
          <a:p>
            <a:pPr/>
            <a:r>
              <a:t>Summary of 11:7-18</a:t>
            </a:r>
          </a:p>
        </p:txBody>
      </p:sp>
      <p:sp>
        <p:nvSpPr>
          <p:cNvPr id="279" name="For a millennium, Latin was the only language permitted for Bible translations…"/>
          <p:cNvSpPr txBox="1"/>
          <p:nvPr>
            <p:ph type="body" idx="1"/>
          </p:nvPr>
        </p:nvSpPr>
        <p:spPr>
          <a:xfrm>
            <a:off x="952500" y="4056960"/>
            <a:ext cx="22479000" cy="8478630"/>
          </a:xfrm>
          <a:prstGeom prst="rect">
            <a:avLst/>
          </a:prstGeom>
        </p:spPr>
        <p:txBody>
          <a:bodyPr/>
          <a:lstStyle/>
          <a:p>
            <a:pPr marL="554354" indent="-554354" defTabSz="800735">
              <a:lnSpc>
                <a:spcPct val="110000"/>
              </a:lnSpc>
              <a:spcBef>
                <a:spcPts val="2300"/>
              </a:spcBef>
              <a:buBlip>
                <a:blip r:embed="rId2"/>
              </a:buBlip>
              <a:defRPr sz="5820"/>
            </a:pPr>
            <a:r>
              <a:t>For a millennium, Latin was the only language permitted for Bible translations</a:t>
            </a:r>
          </a:p>
          <a:p>
            <a:pPr marL="554354" indent="-554354" defTabSz="800735">
              <a:lnSpc>
                <a:spcPct val="110000"/>
              </a:lnSpc>
              <a:spcBef>
                <a:spcPts val="2300"/>
              </a:spcBef>
              <a:buBlip>
                <a:blip r:embed="rId2"/>
              </a:buBlip>
              <a:defRPr sz="5820"/>
            </a:pPr>
            <a:r>
              <a:t>The Roman church used the secular powers of Europe to suppress minority sects who appealed to the Bible as their authority</a:t>
            </a:r>
          </a:p>
          <a:p>
            <a:pPr marL="554354" indent="-554354" defTabSz="800735">
              <a:lnSpc>
                <a:spcPct val="110000"/>
              </a:lnSpc>
              <a:spcBef>
                <a:spcPts val="2300"/>
              </a:spcBef>
              <a:buBlip>
                <a:blip r:embed="rId2"/>
              </a:buBlip>
              <a:defRPr sz="5820"/>
            </a:pPr>
            <a:r>
              <a:t>With the invention of the printing press and the growth of translations into other languages, God freed and preserved the Bible</a:t>
            </a:r>
          </a:p>
          <a:p>
            <a:pPr marL="554354" indent="-554354" defTabSz="800735">
              <a:lnSpc>
                <a:spcPct val="110000"/>
              </a:lnSpc>
              <a:spcBef>
                <a:spcPts val="2300"/>
              </a:spcBef>
              <a:buBlip>
                <a:blip r:embed="rId2"/>
              </a:buBlip>
              <a:defRPr sz="5820"/>
            </a:pPr>
            <a:r>
              <a:t>The widespread availability of the Bible led to the Reformation which shook the apostate church and broke its hegemony in Europe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7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7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2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279">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79"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Change to “Word of God testifies for a period of 1,260 years; the suppression of the Bible by the church of Rome which led to the Reformation.”…"/>
          <p:cNvSpPr txBox="1"/>
          <p:nvPr>
            <p:ph type="body" sz="half" idx="1"/>
          </p:nvPr>
        </p:nvSpPr>
        <p:spPr>
          <a:xfrm>
            <a:off x="952500" y="6679113"/>
            <a:ext cx="22479000" cy="5622973"/>
          </a:xfrm>
          <a:prstGeom prst="rect">
            <a:avLst/>
          </a:prstGeom>
        </p:spPr>
        <p:txBody>
          <a:bodyPr/>
          <a:lstStyle/>
          <a:p>
            <a:pPr marL="571499" indent="-571499">
              <a:buBlip>
                <a:blip r:embed="rId3"/>
              </a:buBlip>
              <a:defRPr sz="6400"/>
            </a:pPr>
            <a:r>
              <a:t>Change to “Word of God testifies for a period of 1,260 years; the suppression of the Bible by the church of Rome which led to the Reformation.”</a:t>
            </a:r>
          </a:p>
          <a:p>
            <a:pPr marL="571499" indent="-571499">
              <a:buBlip>
                <a:blip r:embed="rId3"/>
              </a:buBlip>
              <a:defRPr sz="6400"/>
            </a:pPr>
            <a:r>
              <a:t>~ Mid 3rd Century - Early 16th century</a:t>
            </a:r>
          </a:p>
        </p:txBody>
      </p:sp>
      <p:pic>
        <p:nvPicPr>
          <p:cNvPr id="282" name="Screenshot 2023-03-01 at 3.58.54 PM.png" descr="Screenshot 2023-03-01 at 3.58.54 PM.png"/>
          <p:cNvPicPr>
            <a:picLocks noChangeAspect="1"/>
          </p:cNvPicPr>
          <p:nvPr/>
        </p:nvPicPr>
        <p:blipFill>
          <a:blip r:embed="rId4">
            <a:extLst/>
          </a:blip>
          <a:stretch>
            <a:fillRect/>
          </a:stretch>
        </p:blipFill>
        <p:spPr>
          <a:xfrm>
            <a:off x="-1888271" y="1411778"/>
            <a:ext cx="26602166" cy="460272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81">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28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281">
                                            <p:txEl>
                                              <p:pRg st="1" end="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81"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 name="11:7-10: The beast from the abyss"/>
          <p:cNvSpPr txBox="1"/>
          <p:nvPr>
            <p:ph type="title"/>
          </p:nvPr>
        </p:nvSpPr>
        <p:spPr>
          <a:prstGeom prst="rect">
            <a:avLst/>
          </a:prstGeom>
        </p:spPr>
        <p:txBody>
          <a:bodyPr/>
          <a:lstStyle>
            <a:lvl1pPr>
              <a:lnSpc>
                <a:spcPct val="120000"/>
              </a:lnSpc>
            </a:lvl1pPr>
          </a:lstStyle>
          <a:p>
            <a:pPr/>
            <a:r>
              <a:t>11:7-10: The beast from the abyss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11:7-10 - What John sees"/>
          <p:cNvSpPr txBox="1"/>
          <p:nvPr>
            <p:ph type="title"/>
          </p:nvPr>
        </p:nvSpPr>
        <p:spPr>
          <a:prstGeom prst="rect">
            <a:avLst/>
          </a:prstGeom>
        </p:spPr>
        <p:txBody>
          <a:bodyPr/>
          <a:lstStyle/>
          <a:p>
            <a:pPr/>
            <a:r>
              <a:t>11:7-10 - What John sees</a:t>
            </a:r>
          </a:p>
        </p:txBody>
      </p:sp>
      <p:sp>
        <p:nvSpPr>
          <p:cNvPr id="167" name="“…when they finish their testimony” - at the conclusion of the 1,260 years…"/>
          <p:cNvSpPr txBox="1"/>
          <p:nvPr>
            <p:ph type="body" idx="1"/>
          </p:nvPr>
        </p:nvSpPr>
        <p:spPr>
          <a:prstGeom prst="rect">
            <a:avLst/>
          </a:prstGeom>
        </p:spPr>
        <p:txBody>
          <a:bodyPr/>
          <a:lstStyle/>
          <a:p>
            <a:pPr marL="548639" indent="-548639" defTabSz="792479">
              <a:lnSpc>
                <a:spcPct val="120000"/>
              </a:lnSpc>
              <a:spcBef>
                <a:spcPts val="3400"/>
              </a:spcBef>
              <a:buBlip>
                <a:blip r:embed="rId3"/>
              </a:buBlip>
              <a:defRPr sz="5471"/>
            </a:pPr>
            <a:r>
              <a:t>“…when they finish their testimony” - at the conclusion of the 1,260 years</a:t>
            </a:r>
          </a:p>
          <a:p>
            <a:pPr marL="548639" indent="-548639" defTabSz="792479">
              <a:lnSpc>
                <a:spcPct val="120000"/>
              </a:lnSpc>
              <a:spcBef>
                <a:spcPts val="3400"/>
              </a:spcBef>
              <a:buBlip>
                <a:blip r:embed="rId3"/>
              </a:buBlip>
              <a:defRPr sz="5471"/>
            </a:pPr>
            <a:r>
              <a:t>“…the beast that ascends out of the bottomless pit” - a kingdom antagonistic toward the people of God</a:t>
            </a:r>
          </a:p>
          <a:p>
            <a:pPr marL="548639" indent="-548639" defTabSz="792479">
              <a:lnSpc>
                <a:spcPct val="120000"/>
              </a:lnSpc>
              <a:spcBef>
                <a:spcPts val="3400"/>
              </a:spcBef>
              <a:buBlip>
                <a:blip r:embed="rId3"/>
              </a:buBlip>
              <a:defRPr sz="5471"/>
            </a:pPr>
            <a:r>
              <a:t>“…the great city” - the rebellious spirit of mankind; apostasy, spiritual adultery</a:t>
            </a:r>
          </a:p>
          <a:p>
            <a:pPr marL="548639" indent="-548639" defTabSz="792479">
              <a:lnSpc>
                <a:spcPct val="120000"/>
              </a:lnSpc>
              <a:spcBef>
                <a:spcPts val="3400"/>
              </a:spcBef>
              <a:buBlip>
                <a:blip r:embed="rId3"/>
              </a:buBlip>
              <a:defRPr sz="5471"/>
            </a:pPr>
            <a:r>
              <a:t>“…three and a half days” - a length of time to ensure one is dead (e.g. Lazarus, Jesus)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7">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7"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The beast"/>
          <p:cNvSpPr txBox="1"/>
          <p:nvPr>
            <p:ph type="title"/>
          </p:nvPr>
        </p:nvSpPr>
        <p:spPr>
          <a:prstGeom prst="rect">
            <a:avLst/>
          </a:prstGeom>
        </p:spPr>
        <p:txBody>
          <a:bodyPr/>
          <a:lstStyle/>
          <a:p>
            <a:pPr/>
            <a:r>
              <a:t>The beast</a:t>
            </a:r>
          </a:p>
        </p:txBody>
      </p:sp>
      <p:sp>
        <p:nvSpPr>
          <p:cNvPr id="172" name="Described in greater detail in13:1…"/>
          <p:cNvSpPr txBox="1"/>
          <p:nvPr>
            <p:ph type="body" idx="1"/>
          </p:nvPr>
        </p:nvSpPr>
        <p:spPr>
          <a:prstGeom prst="rect">
            <a:avLst/>
          </a:prstGeom>
        </p:spPr>
        <p:txBody>
          <a:bodyPr/>
          <a:lstStyle/>
          <a:p>
            <a:pPr marL="560070" indent="-560070" defTabSz="808990">
              <a:lnSpc>
                <a:spcPct val="120000"/>
              </a:lnSpc>
              <a:spcBef>
                <a:spcPts val="3500"/>
              </a:spcBef>
              <a:buBlip>
                <a:blip r:embed="rId3"/>
              </a:buBlip>
              <a:defRPr sz="5096"/>
            </a:pPr>
            <a:r>
              <a:t>Described in greater detail in13:1</a:t>
            </a:r>
          </a:p>
          <a:p>
            <a:pPr lvl="1" marL="1120140" indent="-560070" defTabSz="808990">
              <a:lnSpc>
                <a:spcPct val="120000"/>
              </a:lnSpc>
              <a:spcBef>
                <a:spcPts val="3500"/>
              </a:spcBef>
              <a:buBlip>
                <a:blip r:embed="rId3"/>
              </a:buBlip>
              <a:defRPr sz="5096"/>
            </a:pPr>
            <a:r>
              <a:t>Seven heads = Rome in its various phases of its power</a:t>
            </a:r>
          </a:p>
          <a:p>
            <a:pPr lvl="1" marL="1120140" indent="-560070" defTabSz="808990">
              <a:lnSpc>
                <a:spcPct val="120000"/>
              </a:lnSpc>
              <a:spcBef>
                <a:spcPts val="3500"/>
              </a:spcBef>
              <a:buBlip>
                <a:blip r:embed="rId3"/>
              </a:buBlip>
              <a:defRPr sz="5096"/>
            </a:pPr>
            <a:r>
              <a:t>Ten horns = the European kingdoms that emerged out of Rome (more on this later)</a:t>
            </a:r>
          </a:p>
          <a:p>
            <a:pPr marL="560070" indent="-560070" defTabSz="808990">
              <a:lnSpc>
                <a:spcPct val="120000"/>
              </a:lnSpc>
              <a:spcBef>
                <a:spcPts val="3500"/>
              </a:spcBef>
              <a:buBlip>
                <a:blip r:embed="rId3"/>
              </a:buBlip>
              <a:defRPr sz="5096"/>
            </a:pPr>
            <a:r>
              <a:t>Caesaropapism:  combining secular authority with religious authority</a:t>
            </a:r>
          </a:p>
          <a:p>
            <a:pPr marL="560070" indent="-560070" defTabSz="808990">
              <a:lnSpc>
                <a:spcPct val="120000"/>
              </a:lnSpc>
              <a:spcBef>
                <a:spcPts val="3500"/>
              </a:spcBef>
              <a:buBlip>
                <a:blip r:embed="rId3"/>
              </a:buBlip>
              <a:defRPr sz="5096"/>
            </a:pPr>
            <a:r>
              <a:t>The beast morphs into a loose coalition of kingdoms bound together by their allegiance to the church of Rome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7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7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7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7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7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7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Oxford Illustrated History of Christianity, p. 62"/>
          <p:cNvSpPr txBox="1"/>
          <p:nvPr>
            <p:ph type="body" idx="21"/>
          </p:nvPr>
        </p:nvSpPr>
        <p:spPr>
          <a:xfrm>
            <a:off x="952500" y="11974820"/>
            <a:ext cx="22479000" cy="711201"/>
          </a:xfrm>
          <a:prstGeom prst="rect">
            <a:avLst/>
          </a:prstGeom>
        </p:spPr>
        <p:txBody>
          <a:bodyPr/>
          <a:lstStyle/>
          <a:p>
            <a:pPr/>
            <a:r>
              <a:t>–The Oxford Illustrated History of Christianity, p. 62</a:t>
            </a:r>
          </a:p>
        </p:txBody>
      </p:sp>
      <p:sp>
        <p:nvSpPr>
          <p:cNvPr id="177" name="“If one were writing the history of Western Europe in the period from about 330-700 AD, there would, inevitably be two major themes.  The first would tell of the late Roman empire and its fate after the reorganization by the Emperors Diocletian and Const"/>
          <p:cNvSpPr txBox="1"/>
          <p:nvPr>
            <p:ph type="body" idx="22"/>
          </p:nvPr>
        </p:nvSpPr>
        <p:spPr>
          <a:xfrm>
            <a:off x="1121061" y="957559"/>
            <a:ext cx="22141879" cy="10736582"/>
          </a:xfrm>
          <a:prstGeom prst="rect">
            <a:avLst/>
          </a:prstGeom>
        </p:spPr>
        <p:txBody>
          <a:bodyPr/>
          <a:lstStyle>
            <a:lvl1pPr>
              <a:defRPr sz="6900"/>
            </a:lvl1pPr>
          </a:lstStyle>
          <a:p>
            <a:pPr/>
            <a:r>
              <a:t>“If one were writing the history of Western Europe in the period from about 330-700 AD, there would, inevitably be two major themes.  The first would tell of the late Roman empire and its fate after the reorganization by the Emperors Diocletian and Constantine, until most of its Western provinces were superseded by barbarian kingdoms.  The second theme would be the story of these new nations, the Germanic kingdoms whose foundations were laid during the years from about 400-600 AD.”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It ascends from the bottomless pit"/>
          <p:cNvSpPr txBox="1"/>
          <p:nvPr>
            <p:ph type="title"/>
          </p:nvPr>
        </p:nvSpPr>
        <p:spPr>
          <a:prstGeom prst="rect">
            <a:avLst/>
          </a:prstGeom>
        </p:spPr>
        <p:txBody>
          <a:bodyPr/>
          <a:lstStyle/>
          <a:p>
            <a:pPr/>
            <a:r>
              <a:t>It ascends from the bottomless pit</a:t>
            </a:r>
          </a:p>
        </p:txBody>
      </p:sp>
      <p:sp>
        <p:nvSpPr>
          <p:cNvPr id="182" name="A manifestation of Satan’s power…"/>
          <p:cNvSpPr txBox="1"/>
          <p:nvPr>
            <p:ph type="body" idx="1"/>
          </p:nvPr>
        </p:nvSpPr>
        <p:spPr>
          <a:xfrm>
            <a:off x="952500" y="3903746"/>
            <a:ext cx="22479000" cy="8875055"/>
          </a:xfrm>
          <a:prstGeom prst="rect">
            <a:avLst/>
          </a:prstGeom>
        </p:spPr>
        <p:txBody>
          <a:bodyPr/>
          <a:lstStyle/>
          <a:p>
            <a:pPr>
              <a:lnSpc>
                <a:spcPct val="110000"/>
              </a:lnSpc>
              <a:spcBef>
                <a:spcPts val="2400"/>
              </a:spcBef>
              <a:buBlip>
                <a:blip r:embed="rId3"/>
              </a:buBlip>
              <a:defRPr sz="5200"/>
            </a:pPr>
            <a:r>
              <a:t>A manifestation of Satan’s power</a:t>
            </a:r>
          </a:p>
          <a:p>
            <a:pPr lvl="1">
              <a:lnSpc>
                <a:spcPct val="110000"/>
              </a:lnSpc>
              <a:spcBef>
                <a:spcPts val="2400"/>
              </a:spcBef>
              <a:buBlip>
                <a:blip r:embed="rId3"/>
              </a:buBlip>
              <a:defRPr sz="5200"/>
            </a:pPr>
            <a:r>
              <a:t>12:3 — the dragon has seven heads and ten horns</a:t>
            </a:r>
          </a:p>
          <a:p>
            <a:pPr lvl="1">
              <a:lnSpc>
                <a:spcPct val="110000"/>
              </a:lnSpc>
              <a:spcBef>
                <a:spcPts val="2400"/>
              </a:spcBef>
              <a:buBlip>
                <a:blip r:embed="rId3"/>
              </a:buBlip>
              <a:defRPr sz="5200"/>
            </a:pPr>
            <a:r>
              <a:t>13:1 — the beast has seven heads and ten horns</a:t>
            </a:r>
          </a:p>
          <a:p>
            <a:pPr>
              <a:lnSpc>
                <a:spcPct val="110000"/>
              </a:lnSpc>
              <a:spcBef>
                <a:spcPts val="2400"/>
              </a:spcBef>
              <a:buBlip>
                <a:blip r:embed="rId3"/>
              </a:buBlip>
              <a:defRPr sz="5200"/>
            </a:pPr>
            <a:r>
              <a:t>Satan is the ruler of this world — Luke 4:5-7, John 12:31</a:t>
            </a:r>
          </a:p>
          <a:p>
            <a:pPr>
              <a:lnSpc>
                <a:spcPct val="110000"/>
              </a:lnSpc>
              <a:spcBef>
                <a:spcPts val="2400"/>
              </a:spcBef>
              <a:buBlip>
                <a:blip r:embed="rId3"/>
              </a:buBlip>
              <a:defRPr sz="5200"/>
            </a:pPr>
            <a:r>
              <a:t>He influences nations — 1 John 5:19; Revelation 12:9 and 20:3</a:t>
            </a:r>
          </a:p>
          <a:p>
            <a:pPr>
              <a:lnSpc>
                <a:spcPct val="110000"/>
              </a:lnSpc>
              <a:spcBef>
                <a:spcPts val="2400"/>
              </a:spcBef>
              <a:buBlip>
                <a:blip r:embed="rId3"/>
              </a:buBlip>
              <a:defRPr sz="5200"/>
            </a:pPr>
            <a:r>
              <a:t>Satan behind persecution of the church — Revelation 2:10, Ephesians 6:11-12</a:t>
            </a:r>
          </a:p>
          <a:p>
            <a:pPr>
              <a:lnSpc>
                <a:spcPct val="110000"/>
              </a:lnSpc>
              <a:spcBef>
                <a:spcPts val="2400"/>
              </a:spcBef>
              <a:buBlip>
                <a:blip r:embed="rId3"/>
              </a:buBlip>
              <a:defRPr sz="5200"/>
            </a:pPr>
            <a:r>
              <a:t>Satan continues to use the beast against </a:t>
            </a:r>
            <a:r>
              <a:rPr sz="6500"/>
              <a:t>the</a:t>
            </a:r>
            <a:r>
              <a:t> church — Revelation 12:17 and 13:7</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2">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82">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The great city = Rome"/>
          <p:cNvSpPr txBox="1"/>
          <p:nvPr>
            <p:ph type="title"/>
          </p:nvPr>
        </p:nvSpPr>
        <p:spPr>
          <a:prstGeom prst="rect">
            <a:avLst/>
          </a:prstGeom>
        </p:spPr>
        <p:txBody>
          <a:bodyPr/>
          <a:lstStyle/>
          <a:p>
            <a:pPr/>
            <a:r>
              <a:t>The great city = Rome</a:t>
            </a:r>
          </a:p>
        </p:txBody>
      </p:sp>
      <p:sp>
        <p:nvSpPr>
          <p:cNvPr id="187" name="God vs. evil comparisons — e.g. the “great city” (11:8) vs. the “holy city” (11:2)…"/>
          <p:cNvSpPr txBox="1"/>
          <p:nvPr>
            <p:ph type="body" idx="1"/>
          </p:nvPr>
        </p:nvSpPr>
        <p:spPr>
          <a:prstGeom prst="rect">
            <a:avLst/>
          </a:prstGeom>
        </p:spPr>
        <p:txBody>
          <a:bodyPr/>
          <a:lstStyle/>
          <a:p>
            <a:pPr marL="514349" indent="-514349" defTabSz="742950">
              <a:lnSpc>
                <a:spcPct val="110000"/>
              </a:lnSpc>
              <a:spcBef>
                <a:spcPts val="2100"/>
              </a:spcBef>
              <a:buBlip>
                <a:blip r:embed="rId3"/>
              </a:buBlip>
              <a:defRPr sz="5130"/>
            </a:pPr>
            <a:r>
              <a:t>God vs. evil comparisons — e.g. the “great city” (11:8) vs. the “holy city” (11:2)</a:t>
            </a:r>
          </a:p>
          <a:p>
            <a:pPr marL="514349" indent="-514349" defTabSz="742950">
              <a:lnSpc>
                <a:spcPct val="110000"/>
              </a:lnSpc>
              <a:spcBef>
                <a:spcPts val="2100"/>
              </a:spcBef>
              <a:buBlip>
                <a:blip r:embed="rId3"/>
              </a:buBlip>
              <a:defRPr sz="5130"/>
            </a:pPr>
            <a:r>
              <a:t>Great city found 8 times; refers to spiritual Babylon — Genesis 10:8-12 and 11:1-9; Revelation 17:5</a:t>
            </a:r>
          </a:p>
          <a:p>
            <a:pPr marL="514349" indent="-514349" defTabSz="742950">
              <a:lnSpc>
                <a:spcPct val="110000"/>
              </a:lnSpc>
              <a:spcBef>
                <a:spcPts val="2100"/>
              </a:spcBef>
              <a:buBlip>
                <a:blip r:embed="rId3"/>
              </a:buBlip>
              <a:defRPr sz="5130"/>
            </a:pPr>
            <a:r>
              <a:t>A tale of two cities — Babylon and Jerusalem (1 Corinthians 14:33)</a:t>
            </a:r>
          </a:p>
          <a:p>
            <a:pPr marL="514349" indent="-514349" defTabSz="742950">
              <a:lnSpc>
                <a:spcPct val="110000"/>
              </a:lnSpc>
              <a:spcBef>
                <a:spcPts val="2100"/>
              </a:spcBef>
              <a:buBlip>
                <a:blip r:embed="rId3"/>
              </a:buBlip>
              <a:defRPr sz="5130"/>
            </a:pPr>
            <a:r>
              <a:t>“which spiritually is called Sodom and Egypt” — two places that resisted God’s will</a:t>
            </a:r>
          </a:p>
          <a:p>
            <a:pPr marL="514349" indent="-514349" defTabSz="742950">
              <a:lnSpc>
                <a:spcPct val="110000"/>
              </a:lnSpc>
              <a:spcBef>
                <a:spcPts val="2100"/>
              </a:spcBef>
              <a:buBlip>
                <a:blip r:embed="rId3"/>
              </a:buBlip>
              <a:defRPr sz="5130"/>
            </a:pPr>
            <a:r>
              <a:t>“where also our Lord was crucified” -- physical Jerusalem (see Luke 19:41-44)</a:t>
            </a:r>
          </a:p>
          <a:p>
            <a:pPr marL="514349" indent="-514349" defTabSz="742950">
              <a:lnSpc>
                <a:spcPct val="110000"/>
              </a:lnSpc>
              <a:spcBef>
                <a:spcPts val="2100"/>
              </a:spcBef>
              <a:buBlip>
                <a:blip r:embed="rId3"/>
              </a:buBlip>
              <a:defRPr sz="5130"/>
            </a:pPr>
            <a:r>
              <a:t>Great city = rebellion against God manifested across the centuries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8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8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87"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The witnesses killed"/>
          <p:cNvSpPr txBox="1"/>
          <p:nvPr>
            <p:ph type="title"/>
          </p:nvPr>
        </p:nvSpPr>
        <p:spPr>
          <a:prstGeom prst="rect">
            <a:avLst/>
          </a:prstGeom>
        </p:spPr>
        <p:txBody>
          <a:bodyPr/>
          <a:lstStyle/>
          <a:p>
            <a:pPr/>
            <a:r>
              <a:t>The witnesses killed</a:t>
            </a:r>
          </a:p>
        </p:txBody>
      </p:sp>
      <p:sp>
        <p:nvSpPr>
          <p:cNvPr id="192" name="Witnesses = Daniel and John; the Old and New Testaments…"/>
          <p:cNvSpPr txBox="1"/>
          <p:nvPr>
            <p:ph type="body" idx="1"/>
          </p:nvPr>
        </p:nvSpPr>
        <p:spPr>
          <a:prstGeom prst="rect">
            <a:avLst/>
          </a:prstGeom>
        </p:spPr>
        <p:txBody>
          <a:bodyPr/>
          <a:lstStyle/>
          <a:p>
            <a:pPr marL="571499" indent="-571499">
              <a:lnSpc>
                <a:spcPct val="110000"/>
              </a:lnSpc>
              <a:spcBef>
                <a:spcPts val="2400"/>
              </a:spcBef>
              <a:buBlip>
                <a:blip r:embed="rId3"/>
              </a:buBlip>
              <a:defRPr sz="5900"/>
            </a:pPr>
            <a:r>
              <a:t>Witnesses = Daniel and John; the Old and New Testaments</a:t>
            </a:r>
          </a:p>
          <a:p>
            <a:pPr marL="571499" indent="-571499">
              <a:lnSpc>
                <a:spcPct val="110000"/>
              </a:lnSpc>
              <a:spcBef>
                <a:spcPts val="2400"/>
              </a:spcBef>
              <a:buBlip>
                <a:blip r:embed="rId3"/>
              </a:buBlip>
              <a:defRPr sz="5900"/>
            </a:pPr>
            <a:r>
              <a:t>Any groups who appealed to the Scriptures and rejected the authority of the Roman church were actively persecuted.</a:t>
            </a:r>
          </a:p>
          <a:p>
            <a:pPr lvl="1" marL="1142999" indent="-571499">
              <a:lnSpc>
                <a:spcPct val="110000"/>
              </a:lnSpc>
              <a:spcBef>
                <a:spcPts val="2400"/>
              </a:spcBef>
              <a:buBlip>
                <a:blip r:embed="rId3"/>
              </a:buBlip>
              <a:defRPr sz="5900"/>
            </a:pPr>
            <a:r>
              <a:t>“Heresy” was punishable by death, usually by burning alive</a:t>
            </a:r>
          </a:p>
          <a:p>
            <a:pPr lvl="1" marL="1142999" indent="-571499">
              <a:lnSpc>
                <a:spcPct val="110000"/>
              </a:lnSpc>
              <a:spcBef>
                <a:spcPts val="2400"/>
              </a:spcBef>
              <a:buBlip>
                <a:blip r:embed="rId3"/>
              </a:buBlip>
              <a:defRPr sz="5900"/>
            </a:pPr>
            <a:r>
              <a:t>“Heretics” were denied “Christian burial”</a:t>
            </a:r>
          </a:p>
          <a:p>
            <a:pPr marL="571499" indent="-571499">
              <a:lnSpc>
                <a:spcPct val="110000"/>
              </a:lnSpc>
              <a:spcBef>
                <a:spcPts val="2400"/>
              </a:spcBef>
              <a:buBlip>
                <a:blip r:embed="rId3"/>
              </a:buBlip>
              <a:defRPr sz="5900"/>
            </a:pPr>
            <a:r>
              <a:t>Roman church attempted to coerce secular authorities to root out heresy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9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9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9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9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9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9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92" grpId="1"/>
    </p:bldLst>
  </p:timing>
</p:sld>
</file>

<file path=ppt/theme/_rels/theme1.xml.rels><?xml version="1.0" encoding="UTF-8"?>
<Relationships xmlns="http://schemas.openxmlformats.org/package/2006/relationships"><Relationship Id="rId1" Type="http://schemas.openxmlformats.org/officeDocument/2006/relationships/image" Target="../media/image2.png"/></Relationships>

</file>

<file path=ppt/theme/_rels/theme2.xml.rels><?xml version="1.0" encoding="UTF-8"?>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xmlns:r="http://schemas.openxmlformats.org/officeDocument/2006/relationships" name="New_Template3">
  <a:themeElements>
    <a:clrScheme name="New_Template3">
      <a:dk1>
        <a:srgbClr val="606060"/>
      </a:dk1>
      <a:lt1>
        <a:srgbClr val="006060"/>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3">
  <a:themeElements>
    <a:clrScheme name="New_Template3">
      <a:dk1>
        <a:srgbClr val="000000"/>
      </a:dk1>
      <a:lt1>
        <a:srgbClr val="FFFFFF"/>
      </a:lt1>
      <a:dk2>
        <a:srgbClr val="5B5854"/>
      </a:dk2>
      <a:lt2>
        <a:srgbClr val="C9C3BA"/>
      </a:lt2>
      <a:accent1>
        <a:srgbClr val="708CA5"/>
      </a:accent1>
      <a:accent2>
        <a:srgbClr val="80A7A7"/>
      </a:accent2>
      <a:accent3>
        <a:srgbClr val="98A66D"/>
      </a:accent3>
      <a:accent4>
        <a:srgbClr val="CF9E5B"/>
      </a:accent4>
      <a:accent5>
        <a:srgbClr val="C87C6D"/>
      </a:accent5>
      <a:accent6>
        <a:srgbClr val="837B9A"/>
      </a:accent6>
      <a:hlink>
        <a:srgbClr val="0000FF"/>
      </a:hlink>
      <a:folHlink>
        <a:srgbClr val="FF00FF"/>
      </a:folHlink>
    </a:clrScheme>
    <a:fontScheme name="New_Template3">
      <a:majorFont>
        <a:latin typeface="Gill Sans Light"/>
        <a:ea typeface="Gill Sans Light"/>
        <a:cs typeface="Gill Sans Light"/>
      </a:majorFont>
      <a:minorFont>
        <a:latin typeface="Gill Sans"/>
        <a:ea typeface="Gill Sans"/>
        <a:cs typeface="Gill Sans"/>
      </a:minorFont>
    </a:fontScheme>
    <a:fmtScheme name="New_Template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25400" dir="5400000">
              <a:srgbClr val="000000">
                <a:alpha val="60000"/>
              </a:srgbClr>
            </a:outerShdw>
          </a:effectLst>
        </a:effectStyle>
        <a:effectStyle>
          <a:effectLst>
            <a:outerShdw sx="100000" sy="100000" kx="0" ky="0" algn="b" rotWithShape="0" blurRad="50800" dist="25400" dir="540000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200" u="none" kumimoji="0" normalizeH="0">
            <a:ln>
              <a:noFill/>
            </a:ln>
            <a:solidFill>
              <a:srgbClr val="FFFFFF"/>
            </a:solidFill>
            <a:effectLst>
              <a:outerShdw sx="100000" sy="100000" kx="0" ky="0" algn="b" rotWithShape="0" blurRad="254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rgbClr val="6F6A5A"/>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606060"/>
            </a:solidFill>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